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33"/>
  </p:notesMasterIdLst>
  <p:sldIdLst>
    <p:sldId id="256" r:id="rId3"/>
    <p:sldId id="284" r:id="rId4"/>
    <p:sldId id="291" r:id="rId5"/>
    <p:sldId id="276" r:id="rId6"/>
    <p:sldId id="277" r:id="rId7"/>
    <p:sldId id="289" r:id="rId8"/>
    <p:sldId id="278" r:id="rId9"/>
    <p:sldId id="279" r:id="rId10"/>
    <p:sldId id="280" r:id="rId11"/>
    <p:sldId id="272" r:id="rId12"/>
    <p:sldId id="259" r:id="rId13"/>
    <p:sldId id="260" r:id="rId14"/>
    <p:sldId id="287" r:id="rId15"/>
    <p:sldId id="293" r:id="rId16"/>
    <p:sldId id="268" r:id="rId17"/>
    <p:sldId id="261" r:id="rId18"/>
    <p:sldId id="273" r:id="rId19"/>
    <p:sldId id="262" r:id="rId20"/>
    <p:sldId id="292" r:id="rId21"/>
    <p:sldId id="263" r:id="rId22"/>
    <p:sldId id="281" r:id="rId23"/>
    <p:sldId id="286" r:id="rId24"/>
    <p:sldId id="285" r:id="rId25"/>
    <p:sldId id="264" r:id="rId26"/>
    <p:sldId id="274" r:id="rId27"/>
    <p:sldId id="265" r:id="rId28"/>
    <p:sldId id="266" r:id="rId29"/>
    <p:sldId id="270" r:id="rId30"/>
    <p:sldId id="267" r:id="rId31"/>
    <p:sldId id="2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28" userDrawn="1">
          <p15:clr>
            <a:srgbClr val="A4A3A4"/>
          </p15:clr>
        </p15:guide>
        <p15:guide id="3" pos="75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io-Norgaard, Joaquin" initials="OJ" lastIdx="1" clrIdx="0">
    <p:extLst>
      <p:ext uri="{19B8F6BF-5375-455C-9EA6-DF929625EA0E}">
        <p15:presenceInfo xmlns:p15="http://schemas.microsoft.com/office/powerpoint/2012/main" userId="S-1-5-21-4020003261-1086054968-1968315734-3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64" autoAdjust="0"/>
  </p:normalViewPr>
  <p:slideViewPr>
    <p:cSldViewPr showGuides="1">
      <p:cViewPr varScale="1">
        <p:scale>
          <a:sx n="64" d="100"/>
          <a:sy n="64" d="100"/>
        </p:scale>
        <p:origin x="1397" y="62"/>
      </p:cViewPr>
      <p:guideLst>
        <p:guide orient="horz" pos="2160"/>
        <p:guide pos="128"/>
        <p:guide pos="75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sio-norgaard\Box%20Sync\Projects\MBTA\Bus%20Network%20Redesign%20-%202018ish\Google%20API\State%20of%20Mass%20Home%20and%20Work%20Zipcodes%20102218.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Unique</a:t>
            </a:r>
            <a:r>
              <a:rPr lang="en-US" baseline="0"/>
              <a:t> Destinations by Frequency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5"/>
              </a:solidFill>
              <a:ln w="9525">
                <a:solidFill>
                  <a:schemeClr val="accent5"/>
                </a:solidFill>
              </a:ln>
              <a:effectLst/>
            </c:spPr>
          </c:marker>
          <c:yVal>
            <c:numRef>
              <c:f>'high demand dest'!$B$2:$B$315</c:f>
              <c:numCache>
                <c:formatCode>General</c:formatCode>
                <c:ptCount val="314"/>
                <c:pt idx="0">
                  <c:v>2474</c:v>
                </c:pt>
                <c:pt idx="1">
                  <c:v>2421</c:v>
                </c:pt>
                <c:pt idx="2">
                  <c:v>1677</c:v>
                </c:pt>
                <c:pt idx="3">
                  <c:v>1596</c:v>
                </c:pt>
                <c:pt idx="4">
                  <c:v>1511</c:v>
                </c:pt>
                <c:pt idx="5">
                  <c:v>1234</c:v>
                </c:pt>
                <c:pt idx="6">
                  <c:v>1234</c:v>
                </c:pt>
                <c:pt idx="7">
                  <c:v>1080</c:v>
                </c:pt>
                <c:pt idx="8">
                  <c:v>1020</c:v>
                </c:pt>
                <c:pt idx="9">
                  <c:v>1000</c:v>
                </c:pt>
                <c:pt idx="10">
                  <c:v>949</c:v>
                </c:pt>
                <c:pt idx="11">
                  <c:v>948</c:v>
                </c:pt>
                <c:pt idx="12">
                  <c:v>790</c:v>
                </c:pt>
                <c:pt idx="13">
                  <c:v>750</c:v>
                </c:pt>
                <c:pt idx="14">
                  <c:v>734</c:v>
                </c:pt>
                <c:pt idx="15">
                  <c:v>695</c:v>
                </c:pt>
                <c:pt idx="16">
                  <c:v>633</c:v>
                </c:pt>
                <c:pt idx="17">
                  <c:v>622</c:v>
                </c:pt>
                <c:pt idx="18">
                  <c:v>585</c:v>
                </c:pt>
                <c:pt idx="19">
                  <c:v>575</c:v>
                </c:pt>
                <c:pt idx="20">
                  <c:v>539</c:v>
                </c:pt>
                <c:pt idx="21">
                  <c:v>506</c:v>
                </c:pt>
                <c:pt idx="22">
                  <c:v>504</c:v>
                </c:pt>
                <c:pt idx="23">
                  <c:v>493</c:v>
                </c:pt>
                <c:pt idx="24">
                  <c:v>489</c:v>
                </c:pt>
                <c:pt idx="25">
                  <c:v>487</c:v>
                </c:pt>
                <c:pt idx="26">
                  <c:v>484</c:v>
                </c:pt>
                <c:pt idx="27">
                  <c:v>464</c:v>
                </c:pt>
                <c:pt idx="28">
                  <c:v>357</c:v>
                </c:pt>
                <c:pt idx="29">
                  <c:v>355</c:v>
                </c:pt>
                <c:pt idx="30">
                  <c:v>351</c:v>
                </c:pt>
                <c:pt idx="31">
                  <c:v>345</c:v>
                </c:pt>
                <c:pt idx="32">
                  <c:v>344</c:v>
                </c:pt>
                <c:pt idx="33">
                  <c:v>337</c:v>
                </c:pt>
                <c:pt idx="34">
                  <c:v>323</c:v>
                </c:pt>
                <c:pt idx="35">
                  <c:v>313</c:v>
                </c:pt>
                <c:pt idx="36">
                  <c:v>309</c:v>
                </c:pt>
                <c:pt idx="37">
                  <c:v>309</c:v>
                </c:pt>
                <c:pt idx="38">
                  <c:v>292</c:v>
                </c:pt>
                <c:pt idx="39">
                  <c:v>282</c:v>
                </c:pt>
                <c:pt idx="40">
                  <c:v>276</c:v>
                </c:pt>
                <c:pt idx="41">
                  <c:v>276</c:v>
                </c:pt>
                <c:pt idx="42">
                  <c:v>270</c:v>
                </c:pt>
                <c:pt idx="43">
                  <c:v>263</c:v>
                </c:pt>
                <c:pt idx="44">
                  <c:v>243</c:v>
                </c:pt>
                <c:pt idx="45">
                  <c:v>238</c:v>
                </c:pt>
                <c:pt idx="46">
                  <c:v>234</c:v>
                </c:pt>
                <c:pt idx="47">
                  <c:v>225</c:v>
                </c:pt>
                <c:pt idx="48">
                  <c:v>220</c:v>
                </c:pt>
                <c:pt idx="49">
                  <c:v>214</c:v>
                </c:pt>
                <c:pt idx="50">
                  <c:v>212</c:v>
                </c:pt>
                <c:pt idx="51">
                  <c:v>211</c:v>
                </c:pt>
                <c:pt idx="52">
                  <c:v>207</c:v>
                </c:pt>
                <c:pt idx="53">
                  <c:v>205</c:v>
                </c:pt>
                <c:pt idx="54">
                  <c:v>199</c:v>
                </c:pt>
                <c:pt idx="55">
                  <c:v>195</c:v>
                </c:pt>
                <c:pt idx="56">
                  <c:v>182</c:v>
                </c:pt>
                <c:pt idx="57">
                  <c:v>177</c:v>
                </c:pt>
                <c:pt idx="58">
                  <c:v>174</c:v>
                </c:pt>
                <c:pt idx="59">
                  <c:v>172</c:v>
                </c:pt>
                <c:pt idx="60">
                  <c:v>171</c:v>
                </c:pt>
                <c:pt idx="61">
                  <c:v>170</c:v>
                </c:pt>
                <c:pt idx="62">
                  <c:v>169</c:v>
                </c:pt>
                <c:pt idx="63">
                  <c:v>168</c:v>
                </c:pt>
                <c:pt idx="64">
                  <c:v>160</c:v>
                </c:pt>
                <c:pt idx="65">
                  <c:v>154</c:v>
                </c:pt>
                <c:pt idx="66">
                  <c:v>154</c:v>
                </c:pt>
                <c:pt idx="67">
                  <c:v>153</c:v>
                </c:pt>
                <c:pt idx="68">
                  <c:v>152</c:v>
                </c:pt>
                <c:pt idx="69">
                  <c:v>152</c:v>
                </c:pt>
                <c:pt idx="70">
                  <c:v>151</c:v>
                </c:pt>
                <c:pt idx="71">
                  <c:v>147</c:v>
                </c:pt>
                <c:pt idx="72">
                  <c:v>146</c:v>
                </c:pt>
                <c:pt idx="73">
                  <c:v>144</c:v>
                </c:pt>
                <c:pt idx="74">
                  <c:v>142</c:v>
                </c:pt>
                <c:pt idx="75">
                  <c:v>134</c:v>
                </c:pt>
                <c:pt idx="76">
                  <c:v>131</c:v>
                </c:pt>
                <c:pt idx="77">
                  <c:v>121</c:v>
                </c:pt>
                <c:pt idx="78">
                  <c:v>120</c:v>
                </c:pt>
                <c:pt idx="79">
                  <c:v>116</c:v>
                </c:pt>
                <c:pt idx="80">
                  <c:v>115</c:v>
                </c:pt>
                <c:pt idx="81">
                  <c:v>111</c:v>
                </c:pt>
                <c:pt idx="82">
                  <c:v>101</c:v>
                </c:pt>
                <c:pt idx="83">
                  <c:v>99</c:v>
                </c:pt>
                <c:pt idx="84">
                  <c:v>91</c:v>
                </c:pt>
                <c:pt idx="85">
                  <c:v>91</c:v>
                </c:pt>
                <c:pt idx="86">
                  <c:v>90</c:v>
                </c:pt>
                <c:pt idx="87">
                  <c:v>90</c:v>
                </c:pt>
                <c:pt idx="88">
                  <c:v>88</c:v>
                </c:pt>
                <c:pt idx="89">
                  <c:v>85</c:v>
                </c:pt>
                <c:pt idx="90">
                  <c:v>82</c:v>
                </c:pt>
                <c:pt idx="91">
                  <c:v>82</c:v>
                </c:pt>
                <c:pt idx="92">
                  <c:v>81</c:v>
                </c:pt>
                <c:pt idx="93">
                  <c:v>81</c:v>
                </c:pt>
                <c:pt idx="94">
                  <c:v>80</c:v>
                </c:pt>
                <c:pt idx="95">
                  <c:v>76</c:v>
                </c:pt>
                <c:pt idx="96">
                  <c:v>74</c:v>
                </c:pt>
                <c:pt idx="97">
                  <c:v>74</c:v>
                </c:pt>
                <c:pt idx="98">
                  <c:v>73</c:v>
                </c:pt>
                <c:pt idx="99">
                  <c:v>71</c:v>
                </c:pt>
                <c:pt idx="100">
                  <c:v>68</c:v>
                </c:pt>
                <c:pt idx="101">
                  <c:v>67</c:v>
                </c:pt>
                <c:pt idx="102">
                  <c:v>65</c:v>
                </c:pt>
                <c:pt idx="103">
                  <c:v>65</c:v>
                </c:pt>
                <c:pt idx="104">
                  <c:v>64</c:v>
                </c:pt>
                <c:pt idx="105">
                  <c:v>63</c:v>
                </c:pt>
                <c:pt idx="106">
                  <c:v>62</c:v>
                </c:pt>
                <c:pt idx="107">
                  <c:v>62</c:v>
                </c:pt>
                <c:pt idx="108">
                  <c:v>62</c:v>
                </c:pt>
                <c:pt idx="109">
                  <c:v>59</c:v>
                </c:pt>
                <c:pt idx="110">
                  <c:v>59</c:v>
                </c:pt>
                <c:pt idx="111">
                  <c:v>57</c:v>
                </c:pt>
                <c:pt idx="112">
                  <c:v>57</c:v>
                </c:pt>
                <c:pt idx="113">
                  <c:v>54</c:v>
                </c:pt>
                <c:pt idx="114">
                  <c:v>52</c:v>
                </c:pt>
                <c:pt idx="115">
                  <c:v>50</c:v>
                </c:pt>
                <c:pt idx="116">
                  <c:v>49</c:v>
                </c:pt>
                <c:pt idx="117">
                  <c:v>48</c:v>
                </c:pt>
                <c:pt idx="118">
                  <c:v>48</c:v>
                </c:pt>
                <c:pt idx="119">
                  <c:v>48</c:v>
                </c:pt>
                <c:pt idx="120">
                  <c:v>47</c:v>
                </c:pt>
                <c:pt idx="121">
                  <c:v>46</c:v>
                </c:pt>
                <c:pt idx="122">
                  <c:v>45</c:v>
                </c:pt>
                <c:pt idx="123">
                  <c:v>44</c:v>
                </c:pt>
                <c:pt idx="124">
                  <c:v>42</c:v>
                </c:pt>
                <c:pt idx="125">
                  <c:v>42</c:v>
                </c:pt>
                <c:pt idx="126">
                  <c:v>42</c:v>
                </c:pt>
                <c:pt idx="127">
                  <c:v>41</c:v>
                </c:pt>
                <c:pt idx="128">
                  <c:v>41</c:v>
                </c:pt>
                <c:pt idx="129">
                  <c:v>40</c:v>
                </c:pt>
                <c:pt idx="130">
                  <c:v>38</c:v>
                </c:pt>
                <c:pt idx="131">
                  <c:v>38</c:v>
                </c:pt>
                <c:pt idx="132">
                  <c:v>38</c:v>
                </c:pt>
                <c:pt idx="133">
                  <c:v>37</c:v>
                </c:pt>
                <c:pt idx="134">
                  <c:v>37</c:v>
                </c:pt>
                <c:pt idx="135">
                  <c:v>37</c:v>
                </c:pt>
                <c:pt idx="136">
                  <c:v>36</c:v>
                </c:pt>
                <c:pt idx="137">
                  <c:v>35</c:v>
                </c:pt>
                <c:pt idx="138">
                  <c:v>34</c:v>
                </c:pt>
                <c:pt idx="139">
                  <c:v>33</c:v>
                </c:pt>
                <c:pt idx="140">
                  <c:v>32</c:v>
                </c:pt>
                <c:pt idx="141">
                  <c:v>32</c:v>
                </c:pt>
                <c:pt idx="142">
                  <c:v>31</c:v>
                </c:pt>
                <c:pt idx="143">
                  <c:v>31</c:v>
                </c:pt>
                <c:pt idx="144">
                  <c:v>30</c:v>
                </c:pt>
                <c:pt idx="145">
                  <c:v>30</c:v>
                </c:pt>
                <c:pt idx="146">
                  <c:v>30</c:v>
                </c:pt>
                <c:pt idx="147">
                  <c:v>30</c:v>
                </c:pt>
                <c:pt idx="148">
                  <c:v>29</c:v>
                </c:pt>
                <c:pt idx="149">
                  <c:v>29</c:v>
                </c:pt>
                <c:pt idx="150">
                  <c:v>28</c:v>
                </c:pt>
                <c:pt idx="151">
                  <c:v>28</c:v>
                </c:pt>
                <c:pt idx="152">
                  <c:v>28</c:v>
                </c:pt>
                <c:pt idx="153">
                  <c:v>28</c:v>
                </c:pt>
                <c:pt idx="154">
                  <c:v>27</c:v>
                </c:pt>
                <c:pt idx="155">
                  <c:v>27</c:v>
                </c:pt>
                <c:pt idx="156">
                  <c:v>27</c:v>
                </c:pt>
                <c:pt idx="157">
                  <c:v>27</c:v>
                </c:pt>
                <c:pt idx="158">
                  <c:v>27</c:v>
                </c:pt>
                <c:pt idx="159">
                  <c:v>26</c:v>
                </c:pt>
                <c:pt idx="160">
                  <c:v>26</c:v>
                </c:pt>
                <c:pt idx="161">
                  <c:v>26</c:v>
                </c:pt>
                <c:pt idx="162">
                  <c:v>26</c:v>
                </c:pt>
                <c:pt idx="163">
                  <c:v>26</c:v>
                </c:pt>
                <c:pt idx="164">
                  <c:v>25</c:v>
                </c:pt>
                <c:pt idx="165">
                  <c:v>25</c:v>
                </c:pt>
                <c:pt idx="166">
                  <c:v>24</c:v>
                </c:pt>
                <c:pt idx="167">
                  <c:v>24</c:v>
                </c:pt>
                <c:pt idx="168">
                  <c:v>24</c:v>
                </c:pt>
                <c:pt idx="169">
                  <c:v>23</c:v>
                </c:pt>
                <c:pt idx="170">
                  <c:v>23</c:v>
                </c:pt>
                <c:pt idx="171">
                  <c:v>23</c:v>
                </c:pt>
                <c:pt idx="172">
                  <c:v>22</c:v>
                </c:pt>
                <c:pt idx="173">
                  <c:v>22</c:v>
                </c:pt>
                <c:pt idx="174">
                  <c:v>22</c:v>
                </c:pt>
                <c:pt idx="175">
                  <c:v>22</c:v>
                </c:pt>
                <c:pt idx="176">
                  <c:v>22</c:v>
                </c:pt>
                <c:pt idx="177">
                  <c:v>21</c:v>
                </c:pt>
                <c:pt idx="178">
                  <c:v>21</c:v>
                </c:pt>
                <c:pt idx="179">
                  <c:v>21</c:v>
                </c:pt>
                <c:pt idx="180">
                  <c:v>21</c:v>
                </c:pt>
                <c:pt idx="181">
                  <c:v>20</c:v>
                </c:pt>
                <c:pt idx="182">
                  <c:v>20</c:v>
                </c:pt>
                <c:pt idx="183">
                  <c:v>20</c:v>
                </c:pt>
                <c:pt idx="184">
                  <c:v>20</c:v>
                </c:pt>
                <c:pt idx="185">
                  <c:v>20</c:v>
                </c:pt>
                <c:pt idx="186">
                  <c:v>20</c:v>
                </c:pt>
                <c:pt idx="187">
                  <c:v>19</c:v>
                </c:pt>
                <c:pt idx="188">
                  <c:v>19</c:v>
                </c:pt>
                <c:pt idx="189">
                  <c:v>19</c:v>
                </c:pt>
                <c:pt idx="190">
                  <c:v>19</c:v>
                </c:pt>
                <c:pt idx="191">
                  <c:v>19</c:v>
                </c:pt>
                <c:pt idx="192">
                  <c:v>18</c:v>
                </c:pt>
                <c:pt idx="193">
                  <c:v>18</c:v>
                </c:pt>
                <c:pt idx="194">
                  <c:v>18</c:v>
                </c:pt>
                <c:pt idx="195">
                  <c:v>18</c:v>
                </c:pt>
                <c:pt idx="196">
                  <c:v>16</c:v>
                </c:pt>
                <c:pt idx="197">
                  <c:v>16</c:v>
                </c:pt>
                <c:pt idx="198">
                  <c:v>16</c:v>
                </c:pt>
                <c:pt idx="199">
                  <c:v>15</c:v>
                </c:pt>
                <c:pt idx="200">
                  <c:v>15</c:v>
                </c:pt>
                <c:pt idx="201">
                  <c:v>15</c:v>
                </c:pt>
                <c:pt idx="202">
                  <c:v>15</c:v>
                </c:pt>
                <c:pt idx="203">
                  <c:v>15</c:v>
                </c:pt>
                <c:pt idx="204">
                  <c:v>14</c:v>
                </c:pt>
                <c:pt idx="205">
                  <c:v>14</c:v>
                </c:pt>
                <c:pt idx="206">
                  <c:v>14</c:v>
                </c:pt>
                <c:pt idx="207">
                  <c:v>14</c:v>
                </c:pt>
                <c:pt idx="208">
                  <c:v>14</c:v>
                </c:pt>
                <c:pt idx="209">
                  <c:v>13</c:v>
                </c:pt>
                <c:pt idx="210">
                  <c:v>13</c:v>
                </c:pt>
                <c:pt idx="211">
                  <c:v>13</c:v>
                </c:pt>
                <c:pt idx="212">
                  <c:v>13</c:v>
                </c:pt>
                <c:pt idx="213">
                  <c:v>13</c:v>
                </c:pt>
                <c:pt idx="214">
                  <c:v>13</c:v>
                </c:pt>
                <c:pt idx="215">
                  <c:v>13</c:v>
                </c:pt>
                <c:pt idx="216">
                  <c:v>13</c:v>
                </c:pt>
                <c:pt idx="217">
                  <c:v>13</c:v>
                </c:pt>
                <c:pt idx="218">
                  <c:v>12</c:v>
                </c:pt>
                <c:pt idx="219">
                  <c:v>12</c:v>
                </c:pt>
                <c:pt idx="220">
                  <c:v>12</c:v>
                </c:pt>
                <c:pt idx="221">
                  <c:v>12</c:v>
                </c:pt>
                <c:pt idx="222">
                  <c:v>12</c:v>
                </c:pt>
                <c:pt idx="223">
                  <c:v>12</c:v>
                </c:pt>
                <c:pt idx="224">
                  <c:v>11</c:v>
                </c:pt>
                <c:pt idx="225">
                  <c:v>11</c:v>
                </c:pt>
                <c:pt idx="226">
                  <c:v>11</c:v>
                </c:pt>
                <c:pt idx="227">
                  <c:v>11</c:v>
                </c:pt>
                <c:pt idx="228">
                  <c:v>11</c:v>
                </c:pt>
                <c:pt idx="229">
                  <c:v>11</c:v>
                </c:pt>
                <c:pt idx="230">
                  <c:v>11</c:v>
                </c:pt>
                <c:pt idx="231">
                  <c:v>10</c:v>
                </c:pt>
                <c:pt idx="232">
                  <c:v>10</c:v>
                </c:pt>
                <c:pt idx="233">
                  <c:v>10</c:v>
                </c:pt>
                <c:pt idx="234">
                  <c:v>9</c:v>
                </c:pt>
                <c:pt idx="235">
                  <c:v>9</c:v>
                </c:pt>
                <c:pt idx="236">
                  <c:v>8</c:v>
                </c:pt>
                <c:pt idx="237">
                  <c:v>8</c:v>
                </c:pt>
                <c:pt idx="238">
                  <c:v>8</c:v>
                </c:pt>
                <c:pt idx="239">
                  <c:v>8</c:v>
                </c:pt>
                <c:pt idx="240">
                  <c:v>7</c:v>
                </c:pt>
                <c:pt idx="241">
                  <c:v>7</c:v>
                </c:pt>
                <c:pt idx="242">
                  <c:v>6</c:v>
                </c:pt>
                <c:pt idx="243">
                  <c:v>6</c:v>
                </c:pt>
                <c:pt idx="244">
                  <c:v>6</c:v>
                </c:pt>
                <c:pt idx="245">
                  <c:v>6</c:v>
                </c:pt>
                <c:pt idx="246">
                  <c:v>6</c:v>
                </c:pt>
                <c:pt idx="247">
                  <c:v>6</c:v>
                </c:pt>
                <c:pt idx="248">
                  <c:v>5</c:v>
                </c:pt>
                <c:pt idx="249">
                  <c:v>5</c:v>
                </c:pt>
                <c:pt idx="250">
                  <c:v>5</c:v>
                </c:pt>
                <c:pt idx="251">
                  <c:v>5</c:v>
                </c:pt>
                <c:pt idx="252">
                  <c:v>4</c:v>
                </c:pt>
                <c:pt idx="253">
                  <c:v>4</c:v>
                </c:pt>
                <c:pt idx="254">
                  <c:v>4</c:v>
                </c:pt>
                <c:pt idx="255">
                  <c:v>4</c:v>
                </c:pt>
                <c:pt idx="256">
                  <c:v>4</c:v>
                </c:pt>
                <c:pt idx="257">
                  <c:v>3</c:v>
                </c:pt>
                <c:pt idx="258">
                  <c:v>3</c:v>
                </c:pt>
                <c:pt idx="259">
                  <c:v>3</c:v>
                </c:pt>
                <c:pt idx="260">
                  <c:v>3</c:v>
                </c:pt>
                <c:pt idx="261">
                  <c:v>3</c:v>
                </c:pt>
                <c:pt idx="262">
                  <c:v>3</c:v>
                </c:pt>
                <c:pt idx="263">
                  <c:v>3</c:v>
                </c:pt>
                <c:pt idx="264">
                  <c:v>2</c:v>
                </c:pt>
                <c:pt idx="265">
                  <c:v>2</c:v>
                </c:pt>
                <c:pt idx="266">
                  <c:v>2</c:v>
                </c:pt>
                <c:pt idx="267">
                  <c:v>2</c:v>
                </c:pt>
                <c:pt idx="268">
                  <c:v>2</c:v>
                </c:pt>
                <c:pt idx="269">
                  <c:v>2</c:v>
                </c:pt>
                <c:pt idx="270">
                  <c:v>2</c:v>
                </c:pt>
                <c:pt idx="271">
                  <c:v>2</c:v>
                </c:pt>
                <c:pt idx="272">
                  <c:v>2</c:v>
                </c:pt>
                <c:pt idx="273">
                  <c:v>2</c:v>
                </c:pt>
                <c:pt idx="274">
                  <c:v>2</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numCache>
            </c:numRef>
          </c:yVal>
          <c:smooth val="0"/>
          <c:extLst>
            <c:ext xmlns:c16="http://schemas.microsoft.com/office/drawing/2014/chart" uri="{C3380CC4-5D6E-409C-BE32-E72D297353CC}">
              <c16:uniqueId val="{00000000-C0FB-467F-93B0-229A109DB76E}"/>
            </c:ext>
          </c:extLst>
        </c:ser>
        <c:dLbls>
          <c:showLegendKey val="0"/>
          <c:showVal val="0"/>
          <c:showCatName val="0"/>
          <c:showSerName val="0"/>
          <c:showPercent val="0"/>
          <c:showBubbleSize val="0"/>
        </c:dLbls>
        <c:axId val="676671008"/>
        <c:axId val="676667728"/>
      </c:scatterChart>
      <c:valAx>
        <c:axId val="67667100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6667728"/>
        <c:crosses val="autoZero"/>
        <c:crossBetween val="midCat"/>
      </c:valAx>
      <c:valAx>
        <c:axId val="676667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6671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cdr:x>
      <cdr:y>0.22363</cdr:y>
    </cdr:from>
    <cdr:to>
      <cdr:x>0.07</cdr:x>
      <cdr:y>0.28752</cdr:y>
    </cdr:to>
    <cdr:sp macro="" textlink="">
      <cdr:nvSpPr>
        <cdr:cNvPr id="2" name="Oval 1"/>
        <cdr:cNvSpPr/>
      </cdr:nvSpPr>
      <cdr:spPr>
        <a:xfrm xmlns:a="http://schemas.openxmlformats.org/drawingml/2006/main">
          <a:off x="381000" y="1066800"/>
          <a:ext cx="152400" cy="304800"/>
        </a:xfrm>
        <a:prstGeom xmlns:a="http://schemas.openxmlformats.org/drawingml/2006/main" prst="ellipse">
          <a:avLst/>
        </a:prstGeom>
        <a:noFill xmlns:a="http://schemas.openxmlformats.org/drawingml/2006/main"/>
        <a:ln xmlns:a="http://schemas.openxmlformats.org/drawingml/2006/main" w="9525" cap="flat" cmpd="sng" algn="ctr">
          <a:solidFill>
            <a:schemeClr val="accent1"/>
          </a:solidFill>
          <a:prstDash val="solid"/>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956BA-8287-4C08-9450-224E236ACEAF}"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0CCF2-615D-4DB1-9262-5066DE1F5C53}" type="slidenum">
              <a:rPr lang="en-US" smtClean="0"/>
              <a:t>‹#›</a:t>
            </a:fld>
            <a:endParaRPr lang="en-US"/>
          </a:p>
        </p:txBody>
      </p:sp>
    </p:spTree>
    <p:extLst>
      <p:ext uri="{BB962C8B-B14F-4D97-AF65-F5344CB8AC3E}">
        <p14:creationId xmlns:p14="http://schemas.microsoft.com/office/powerpoint/2010/main" val="415570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Access</a:t>
            </a:r>
          </a:p>
          <a:p>
            <a:r>
              <a:rPr lang="en-US" dirty="0"/>
              <a:t>Peak Service</a:t>
            </a:r>
          </a:p>
          <a:p>
            <a:r>
              <a:rPr lang="en-US" dirty="0"/>
              <a:t>Demand, environmental call relates to maximizing ridership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Measure can be constrained as needed for each of the goals: to high-demand times (economy), to set different competitiveness thresholds (equity), etc.</a:t>
            </a:r>
          </a:p>
          <a:p>
            <a:endParaRPr lang="en-US" baseline="0" dirty="0"/>
          </a:p>
        </p:txBody>
      </p:sp>
      <p:sp>
        <p:nvSpPr>
          <p:cNvPr id="4" name="Slide Number Placeholder 3"/>
          <p:cNvSpPr>
            <a:spLocks noGrp="1"/>
          </p:cNvSpPr>
          <p:nvPr>
            <p:ph type="sldNum" sz="quarter" idx="10"/>
          </p:nvPr>
        </p:nvSpPr>
        <p:spPr/>
        <p:txBody>
          <a:bodyPr/>
          <a:lstStyle/>
          <a:p>
            <a:fld id="{D005B293-86D1-42E6-B91C-2A8C440EC9E9}" type="slidenum">
              <a:rPr lang="en-US" smtClean="0"/>
              <a:pPr/>
              <a:t>2</a:t>
            </a:fld>
            <a:endParaRPr lang="en-US"/>
          </a:p>
        </p:txBody>
      </p:sp>
    </p:spTree>
    <p:extLst>
      <p:ext uri="{BB962C8B-B14F-4D97-AF65-F5344CB8AC3E}">
        <p14:creationId xmlns:p14="http://schemas.microsoft.com/office/powerpoint/2010/main" val="333417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0CCF2-615D-4DB1-9262-5066DE1F5C53}" type="slidenum">
              <a:rPr lang="en-US" smtClean="0"/>
              <a:t>3</a:t>
            </a:fld>
            <a:endParaRPr lang="en-US"/>
          </a:p>
        </p:txBody>
      </p:sp>
    </p:spTree>
    <p:extLst>
      <p:ext uri="{BB962C8B-B14F-4D97-AF65-F5344CB8AC3E}">
        <p14:creationId xmlns:p14="http://schemas.microsoft.com/office/powerpoint/2010/main" val="1738807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been thinking internally about competitiveness as being an overarching way</a:t>
            </a:r>
            <a:r>
              <a:rPr lang="en-US" baseline="0" dirty="0"/>
              <a:t> to look at metrics</a:t>
            </a:r>
            <a:endParaRPr lang="en-US" dirty="0"/>
          </a:p>
          <a:p>
            <a:r>
              <a:rPr lang="en-US" baseline="0" dirty="0"/>
              <a:t>How and where we can be competitive and what does it mean to provide a competitive option?</a:t>
            </a:r>
          </a:p>
          <a:p>
            <a:r>
              <a:rPr lang="en-US" baseline="0" dirty="0"/>
              <a:t>Need your help with this in creating network level metrics. </a:t>
            </a:r>
          </a:p>
          <a:p>
            <a:r>
              <a:rPr lang="en-US" baseline="0" dirty="0"/>
              <a:t>The first phase of the BBP  was driven by SDP metrics at route level (OTP, crowding, reliability)</a:t>
            </a:r>
          </a:p>
          <a:p>
            <a:r>
              <a:rPr lang="en-US" b="1" baseline="0" dirty="0"/>
              <a:t>We are looking at network level metrics – how well is network as a whole connecting population to jobs</a:t>
            </a:r>
          </a:p>
          <a:p>
            <a:endParaRPr lang="en-US" b="1" baseline="0" dirty="0"/>
          </a:p>
        </p:txBody>
      </p:sp>
      <p:sp>
        <p:nvSpPr>
          <p:cNvPr id="4" name="Slide Number Placeholder 3"/>
          <p:cNvSpPr>
            <a:spLocks noGrp="1"/>
          </p:cNvSpPr>
          <p:nvPr>
            <p:ph type="sldNum" sz="quarter" idx="10"/>
          </p:nvPr>
        </p:nvSpPr>
        <p:spPr/>
        <p:txBody>
          <a:bodyPr/>
          <a:lstStyle/>
          <a:p>
            <a:fld id="{D005B293-86D1-42E6-B91C-2A8C440EC9E9}" type="slidenum">
              <a:rPr lang="en-US" smtClean="0"/>
              <a:pPr/>
              <a:t>4</a:t>
            </a:fld>
            <a:endParaRPr lang="en-US"/>
          </a:p>
        </p:txBody>
      </p:sp>
    </p:spTree>
    <p:extLst>
      <p:ext uri="{BB962C8B-B14F-4D97-AF65-F5344CB8AC3E}">
        <p14:creationId xmlns:p14="http://schemas.microsoft.com/office/powerpoint/2010/main" val="300533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a:t>
            </a:r>
            <a:r>
              <a:rPr lang="en-US" baseline="0" dirty="0"/>
              <a:t> need to better understand what factors influence the decision to take transit/what makes it a competitive option? – survey research, other ways to understand? (feedback from BBP, OPMI customer survey, other resources?)</a:t>
            </a:r>
            <a:endParaRPr lang="en-US" dirty="0"/>
          </a:p>
        </p:txBody>
      </p:sp>
      <p:sp>
        <p:nvSpPr>
          <p:cNvPr id="4" name="Slide Number Placeholder 3"/>
          <p:cNvSpPr>
            <a:spLocks noGrp="1"/>
          </p:cNvSpPr>
          <p:nvPr>
            <p:ph type="sldNum" sz="quarter" idx="10"/>
          </p:nvPr>
        </p:nvSpPr>
        <p:spPr/>
        <p:txBody>
          <a:bodyPr/>
          <a:lstStyle/>
          <a:p>
            <a:fld id="{D005B293-86D1-42E6-B91C-2A8C440EC9E9}" type="slidenum">
              <a:rPr lang="en-US" smtClean="0"/>
              <a:pPr/>
              <a:t>5</a:t>
            </a:fld>
            <a:endParaRPr lang="en-US"/>
          </a:p>
        </p:txBody>
      </p:sp>
    </p:spTree>
    <p:extLst>
      <p:ext uri="{BB962C8B-B14F-4D97-AF65-F5344CB8AC3E}">
        <p14:creationId xmlns:p14="http://schemas.microsoft.com/office/powerpoint/2010/main" val="145380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Regional high-demand destinations: </a:t>
            </a:r>
          </a:p>
          <a:p>
            <a:pPr lvl="1"/>
            <a:r>
              <a:rPr lang="en-US" dirty="0" smtClean="0"/>
              <a:t>Identify every destination in the LBS dataset, regardless of origin</a:t>
            </a:r>
          </a:p>
          <a:p>
            <a:pPr lvl="1"/>
            <a:r>
              <a:rPr lang="en-US" dirty="0" smtClean="0"/>
              <a:t>From these destinations, identify the most in-demand destinations </a:t>
            </a:r>
          </a:p>
          <a:p>
            <a:pPr lvl="1"/>
            <a:r>
              <a:rPr lang="en-US" dirty="0" smtClean="0"/>
              <a:t>Use trip planning software from every O in the region to the high-demand Ds and identify which trips are competitive </a:t>
            </a:r>
          </a:p>
          <a:p>
            <a:r>
              <a:rPr lang="en-US" dirty="0" smtClean="0"/>
              <a:t>Local high-demand destinations: </a:t>
            </a:r>
          </a:p>
          <a:p>
            <a:pPr lvl="1"/>
            <a:r>
              <a:rPr lang="en-US" dirty="0" smtClean="0"/>
              <a:t>Choose predetermined, familiar geographies (towns, neighborhoods, etc.) </a:t>
            </a:r>
          </a:p>
          <a:p>
            <a:pPr lvl="1"/>
            <a:r>
              <a:rPr lang="en-US" dirty="0" smtClean="0"/>
              <a:t>Isolate the OD pairs that take place within that geography</a:t>
            </a:r>
          </a:p>
          <a:p>
            <a:pPr lvl="1"/>
            <a:r>
              <a:rPr lang="en-US" dirty="0" smtClean="0"/>
              <a:t>From that geography-specific dataset, identify the most in-demand destinations (removing the regional nodes) </a:t>
            </a:r>
          </a:p>
          <a:p>
            <a:pPr lvl="1"/>
            <a:r>
              <a:rPr lang="en-US" dirty="0" smtClean="0"/>
              <a:t>Use trip planning software from every O in the geography to the high-demand Ds and identify which trips are competitive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6D0CCF2-615D-4DB1-9262-5066DE1F5C53}" type="slidenum">
              <a:rPr lang="en-US" smtClean="0"/>
              <a:t>19</a:t>
            </a:fld>
            <a:endParaRPr lang="en-US"/>
          </a:p>
        </p:txBody>
      </p:sp>
    </p:spTree>
    <p:extLst>
      <p:ext uri="{BB962C8B-B14F-4D97-AF65-F5344CB8AC3E}">
        <p14:creationId xmlns:p14="http://schemas.microsoft.com/office/powerpoint/2010/main" val="149023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7B23AC-01B8-4F7F-BE76-7F5B5F27C535}" type="slidenum">
              <a:rPr lang="en-US" smtClean="0"/>
              <a:t>23</a:t>
            </a:fld>
            <a:endParaRPr lang="en-US"/>
          </a:p>
        </p:txBody>
      </p:sp>
    </p:spTree>
    <p:extLst>
      <p:ext uri="{BB962C8B-B14F-4D97-AF65-F5344CB8AC3E}">
        <p14:creationId xmlns:p14="http://schemas.microsoft.com/office/powerpoint/2010/main" val="187170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sz="900" b="0"/>
            </a:lvl1pPr>
          </a:lstStyle>
          <a:p>
            <a:fld id="{A65E6C5E-EB96-49E9-952F-FF78FFA9C84B}" type="datetimeFigureOut">
              <a:rPr lang="en-US" smtClean="0"/>
              <a:pPr/>
              <a:t>6/19/2019</a:t>
            </a:fld>
            <a:endParaRPr lang="en-US"/>
          </a:p>
        </p:txBody>
      </p:sp>
      <p:sp>
        <p:nvSpPr>
          <p:cNvPr id="6" name="Slide Number Placeholder 5"/>
          <p:cNvSpPr>
            <a:spLocks noGrp="1"/>
          </p:cNvSpPr>
          <p:nvPr>
            <p:ph type="sldNum" sz="quarter" idx="12"/>
          </p:nvPr>
        </p:nvSpPr>
        <p:spPr>
          <a:xfrm>
            <a:off x="5384800" y="6528816"/>
            <a:ext cx="1422400" cy="329184"/>
          </a:xfrm>
        </p:spPr>
        <p:txBody>
          <a:bodyPr/>
          <a:lstStyle>
            <a:lvl1pPr algn="ctr">
              <a:defRPr/>
            </a:lvl1pPr>
          </a:lstStyle>
          <a:p>
            <a:fld id="{52B164CB-43F5-49F7-AA62-A48E0172D161}"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7" name="Table Placeholder 6"/>
          <p:cNvSpPr>
            <a:spLocks noGrp="1"/>
          </p:cNvSpPr>
          <p:nvPr>
            <p:ph type="tbl" sz="quarter" idx="13"/>
          </p:nvPr>
        </p:nvSpPr>
        <p:spPr>
          <a:xfrm>
            <a:off x="609600" y="2057400"/>
            <a:ext cx="5486400" cy="4267200"/>
          </a:xfrm>
        </p:spPr>
        <p:txBody>
          <a:bodyPr/>
          <a:lstStyle/>
          <a:p>
            <a:r>
              <a:rPr lang="en-US"/>
              <a:t>Click icon to add table</a:t>
            </a:r>
          </a:p>
        </p:txBody>
      </p:sp>
      <p:sp>
        <p:nvSpPr>
          <p:cNvPr id="8" name="Table Placeholder 6"/>
          <p:cNvSpPr>
            <a:spLocks noGrp="1"/>
          </p:cNvSpPr>
          <p:nvPr>
            <p:ph type="tbl" sz="quarter" idx="14"/>
          </p:nvPr>
        </p:nvSpPr>
        <p:spPr>
          <a:xfrm>
            <a:off x="6299200" y="2057400"/>
            <a:ext cx="5283200" cy="1905000"/>
          </a:xfrm>
        </p:spPr>
        <p:txBody>
          <a:bodyPr/>
          <a:lstStyle/>
          <a:p>
            <a:r>
              <a:rPr lang="en-US"/>
              <a:t>Click icon to add table</a:t>
            </a:r>
          </a:p>
        </p:txBody>
      </p:sp>
      <p:sp>
        <p:nvSpPr>
          <p:cNvPr id="9" name="Table Placeholder 6"/>
          <p:cNvSpPr>
            <a:spLocks noGrp="1"/>
          </p:cNvSpPr>
          <p:nvPr>
            <p:ph type="tbl" sz="quarter" idx="15"/>
          </p:nvPr>
        </p:nvSpPr>
        <p:spPr>
          <a:xfrm>
            <a:off x="6299200" y="4495800"/>
            <a:ext cx="5283200" cy="1828800"/>
          </a:xfrm>
        </p:spPr>
        <p:txBody>
          <a:bodyPr/>
          <a:lstStyle/>
          <a:p>
            <a:r>
              <a:rPr lang="en-US"/>
              <a:t>Click icon to add table</a:t>
            </a:r>
          </a:p>
        </p:txBody>
      </p:sp>
      <p:sp>
        <p:nvSpPr>
          <p:cNvPr id="11" name="Text Placeholder 10"/>
          <p:cNvSpPr>
            <a:spLocks noGrp="1"/>
          </p:cNvSpPr>
          <p:nvPr>
            <p:ph type="body" sz="quarter" idx="16" hasCustomPrompt="1"/>
          </p:nvPr>
        </p:nvSpPr>
        <p:spPr>
          <a:xfrm>
            <a:off x="609600" y="1600200"/>
            <a:ext cx="5486400" cy="304800"/>
          </a:xfrm>
        </p:spPr>
        <p:txBody>
          <a:bodyPr>
            <a:noAutofit/>
          </a:bodyPr>
          <a:lstStyle>
            <a:lvl1pPr algn="ctr">
              <a:buNone/>
              <a:defRPr sz="1600">
                <a:latin typeface="+mj-lt"/>
              </a:defRPr>
            </a:lvl1pPr>
          </a:lstStyle>
          <a:p>
            <a:pPr lvl="0"/>
            <a:r>
              <a:rPr lang="en-US" dirty="0"/>
              <a:t>Title</a:t>
            </a:r>
          </a:p>
        </p:txBody>
      </p:sp>
      <p:sp>
        <p:nvSpPr>
          <p:cNvPr id="13" name="Text Placeholder 10"/>
          <p:cNvSpPr>
            <a:spLocks noGrp="1"/>
          </p:cNvSpPr>
          <p:nvPr>
            <p:ph type="body" sz="quarter" idx="17" hasCustomPrompt="1"/>
          </p:nvPr>
        </p:nvSpPr>
        <p:spPr>
          <a:xfrm>
            <a:off x="6299200" y="1600200"/>
            <a:ext cx="5283200" cy="304800"/>
          </a:xfrm>
        </p:spPr>
        <p:txBody>
          <a:bodyPr>
            <a:noAutofit/>
          </a:bodyPr>
          <a:lstStyle>
            <a:lvl1pPr algn="ctr">
              <a:buNone/>
              <a:defRPr sz="1600">
                <a:latin typeface="+mj-lt"/>
              </a:defRPr>
            </a:lvl1pPr>
          </a:lstStyle>
          <a:p>
            <a:pPr lvl="0"/>
            <a:r>
              <a:rPr lang="en-US" dirty="0"/>
              <a:t>Title</a:t>
            </a:r>
          </a:p>
        </p:txBody>
      </p:sp>
      <p:sp>
        <p:nvSpPr>
          <p:cNvPr id="14" name="Text Placeholder 10"/>
          <p:cNvSpPr>
            <a:spLocks noGrp="1"/>
          </p:cNvSpPr>
          <p:nvPr>
            <p:ph type="body" sz="quarter" idx="18" hasCustomPrompt="1"/>
          </p:nvPr>
        </p:nvSpPr>
        <p:spPr>
          <a:xfrm>
            <a:off x="6299200" y="4038600"/>
            <a:ext cx="5283200" cy="304800"/>
          </a:xfrm>
        </p:spPr>
        <p:txBody>
          <a:bodyPr>
            <a:noAutofit/>
          </a:bodyPr>
          <a:lstStyle>
            <a:lvl1pPr algn="ctr">
              <a:buNone/>
              <a:defRPr sz="1600">
                <a:latin typeface="+mj-lt"/>
              </a:defRPr>
            </a:lvl1pPr>
          </a:lstStyle>
          <a:p>
            <a:pPr lvl="0"/>
            <a:r>
              <a:rPr lang="en-US" dirty="0"/>
              <a:t>Title</a:t>
            </a:r>
          </a:p>
        </p:txBody>
      </p:sp>
      <p:sp>
        <p:nvSpPr>
          <p:cNvPr id="12"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 with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E6C5E-EB96-49E9-952F-FF78FFA9C84B}" type="datetimeFigureOut">
              <a:rPr lang="en-US" smtClean="0"/>
              <a:t>6/19/2019</a:t>
            </a:fld>
            <a:endParaRPr lang="en-US"/>
          </a:p>
        </p:txBody>
      </p:sp>
      <p:sp>
        <p:nvSpPr>
          <p:cNvPr id="4" name="Slide Number Placeholder 3"/>
          <p:cNvSpPr>
            <a:spLocks noGrp="1"/>
          </p:cNvSpPr>
          <p:nvPr>
            <p:ph type="sldNum" sz="quarter" idx="12"/>
          </p:nvPr>
        </p:nvSpPr>
        <p:spPr/>
        <p:txBody>
          <a:bodyPr/>
          <a:lstStyle/>
          <a:p>
            <a:fld id="{52B164CB-43F5-49F7-AA62-A48E0172D161}" type="slidenum">
              <a:rPr lang="en-US" smtClean="0"/>
              <a:t>‹#›</a:t>
            </a:fld>
            <a:endParaRPr lang="en-US"/>
          </a:p>
        </p:txBody>
      </p:sp>
      <p:sp>
        <p:nvSpPr>
          <p:cNvPr id="12" name="Title 1"/>
          <p:cNvSpPr>
            <a:spLocks noGrp="1"/>
          </p:cNvSpPr>
          <p:nvPr>
            <p:ph type="title"/>
          </p:nvPr>
        </p:nvSpPr>
        <p:spPr>
          <a:xfrm>
            <a:off x="609600" y="533400"/>
            <a:ext cx="10972800" cy="990600"/>
          </a:xfrm>
        </p:spPr>
        <p:txBody>
          <a:bodyPr/>
          <a:lstStyle>
            <a:lvl1pPr>
              <a:defRPr/>
            </a:lvl1pPr>
          </a:lstStyle>
          <a:p>
            <a:r>
              <a:rPr lang="en-US"/>
              <a:t>Click to edit Master title style</a:t>
            </a:r>
            <a:endParaRPr lang="en-US" dirty="0"/>
          </a:p>
        </p:txBody>
      </p:sp>
      <p:sp>
        <p:nvSpPr>
          <p:cNvPr id="14" name="Text Placeholder 13"/>
          <p:cNvSpPr>
            <a:spLocks noGrp="1"/>
          </p:cNvSpPr>
          <p:nvPr>
            <p:ph type="body" sz="quarter" idx="13"/>
          </p:nvPr>
        </p:nvSpPr>
        <p:spPr>
          <a:xfrm>
            <a:off x="609600" y="1828800"/>
            <a:ext cx="548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p:cNvSpPr>
            <a:spLocks noGrp="1"/>
          </p:cNvSpPr>
          <p:nvPr>
            <p:ph type="pic" sz="quarter" idx="14"/>
          </p:nvPr>
        </p:nvSpPr>
        <p:spPr>
          <a:xfrm>
            <a:off x="6096000" y="1828800"/>
            <a:ext cx="5486400" cy="4114800"/>
          </a:xfrm>
        </p:spPr>
        <p:txBody>
          <a:bodyPr/>
          <a:lstStyle/>
          <a:p>
            <a:r>
              <a:rPr lang="en-US"/>
              <a:t>Click icon to add picture</a:t>
            </a:r>
          </a:p>
        </p:txBody>
      </p:sp>
      <p:sp>
        <p:nvSpPr>
          <p:cNvPr id="9"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111950"/>
            <a:ext cx="10363200" cy="2200275"/>
          </a:xfrm>
        </p:spPr>
        <p:txBody>
          <a:bodyPr anchor="b">
            <a:normAutofit/>
          </a:bodyPr>
          <a:lstStyle>
            <a:lvl1pPr algn="l">
              <a:defRPr sz="4800" b="0" cap="all" baseline="0"/>
            </a:lvl1pPr>
          </a:lstStyle>
          <a:p>
            <a:r>
              <a:rPr lang="en-US" dirty="0"/>
              <a:t>Add YOUR SECTION HEADER HERE</a:t>
            </a:r>
          </a:p>
        </p:txBody>
      </p:sp>
      <p:sp>
        <p:nvSpPr>
          <p:cNvPr id="3" name="Text Placeholder 2"/>
          <p:cNvSpPr>
            <a:spLocks noGrp="1"/>
          </p:cNvSpPr>
          <p:nvPr>
            <p:ph type="body" idx="1" hasCustomPrompt="1"/>
          </p:nvPr>
        </p:nvSpPr>
        <p:spPr>
          <a:xfrm>
            <a:off x="963084" y="3605214"/>
            <a:ext cx="10363200" cy="2109787"/>
          </a:xfrm>
        </p:spPr>
        <p:txBody>
          <a:bodyPr anchor="t">
            <a:normAutofit/>
          </a:bodyPr>
          <a:lstStyle>
            <a:lvl1pPr marL="0" indent="0">
              <a:buFont typeface="Arial" pitchFamily="34" charset="0"/>
              <a:buChar char="•"/>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buFont typeface="Arial" pitchFamily="34" charset="0"/>
              <a:buChar char="•"/>
            </a:pPr>
            <a:r>
              <a:rPr lang="en-US" dirty="0"/>
              <a:t> Part 1</a:t>
            </a:r>
          </a:p>
          <a:p>
            <a:pPr>
              <a:buFont typeface="Arial" pitchFamily="34" charset="0"/>
              <a:buChar char="•"/>
            </a:pPr>
            <a:r>
              <a:rPr lang="en-US" dirty="0"/>
              <a:t> Part 2</a:t>
            </a:r>
          </a:p>
          <a:p>
            <a:r>
              <a:rPr lang="en-US" dirty="0"/>
              <a:t>……</a:t>
            </a:r>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cxnSp>
        <p:nvCxnSpPr>
          <p:cNvPr id="8" name="Straight Connector 7"/>
          <p:cNvCxnSpPr/>
          <p:nvPr/>
        </p:nvCxnSpPr>
        <p:spPr>
          <a:xfrm>
            <a:off x="1016000" y="3474149"/>
            <a:ext cx="103632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ding P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209801"/>
            <a:ext cx="10363200" cy="2200275"/>
          </a:xfrm>
        </p:spPr>
        <p:txBody>
          <a:bodyPr anchor="b">
            <a:normAutofit/>
          </a:bodyPr>
          <a:lstStyle>
            <a:lvl1pPr algn="l">
              <a:defRPr sz="4800" b="0" cap="all"/>
            </a:lvl1pPr>
          </a:lstStyle>
          <a:p>
            <a:r>
              <a:rPr lang="en-US" dirty="0"/>
              <a:t>Ending page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cxnSp>
        <p:nvCxnSpPr>
          <p:cNvPr id="13" name="Straight Connector 12"/>
          <p:cNvCxnSpPr/>
          <p:nvPr/>
        </p:nvCxnSpPr>
        <p:spPr>
          <a:xfrm>
            <a:off x="1016000" y="4495800"/>
            <a:ext cx="10160000" cy="0"/>
          </a:xfrm>
          <a:prstGeom prst="line">
            <a:avLst/>
          </a:prstGeom>
          <a:ln w="28575">
            <a:prstDash val="soli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5055B-2BC6-4D06-BAA0-F9A030A6304A}" type="datetimeFigureOut">
              <a:rPr lang="en-US" smtClean="0"/>
              <a:t>6/19/2019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6F62BD3-003F-47B2-B872-572E070603A1}" type="slidenum">
              <a:rPr lang="en-US" smtClean="0"/>
              <a:t>‹#›</a:t>
            </a:fld>
            <a:endParaRPr lang="en-US" dirty="0"/>
          </a:p>
        </p:txBody>
      </p:sp>
    </p:spTree>
    <p:extLst>
      <p:ext uri="{BB962C8B-B14F-4D97-AF65-F5344CB8AC3E}">
        <p14:creationId xmlns:p14="http://schemas.microsoft.com/office/powerpoint/2010/main" val="2498374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lgn="l">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sz="900" b="0"/>
            </a:lvl1pPr>
          </a:lstStyle>
          <a:p>
            <a:fld id="{A65E6C5E-EB96-49E9-952F-FF78FFA9C84B}" type="datetimeFigureOut">
              <a:rPr lang="en-US" smtClean="0"/>
              <a:pPr/>
              <a:t>6/19/2019</a:t>
            </a:fld>
            <a:endParaRPr lang="en-US"/>
          </a:p>
        </p:txBody>
      </p:sp>
      <p:sp>
        <p:nvSpPr>
          <p:cNvPr id="6" name="Slide Number Placeholder 5"/>
          <p:cNvSpPr>
            <a:spLocks noGrp="1"/>
          </p:cNvSpPr>
          <p:nvPr>
            <p:ph type="sldNum" sz="quarter" idx="12"/>
          </p:nvPr>
        </p:nvSpPr>
        <p:spPr>
          <a:xfrm>
            <a:off x="5384800" y="6528816"/>
            <a:ext cx="1422400" cy="329184"/>
          </a:xfrm>
        </p:spPr>
        <p:txBody>
          <a:bodyPr/>
          <a:lstStyle>
            <a:lvl1pPr algn="ctr">
              <a:defRPr/>
            </a:lvl1pPr>
          </a:lstStyle>
          <a:p>
            <a:fld id="{52B164CB-43F5-49F7-AA62-A48E0172D161}" type="slidenum">
              <a:rPr lang="en-US" smtClean="0"/>
              <a:t>‹#›</a:t>
            </a:fld>
            <a:endParaRPr lang="en-US"/>
          </a:p>
        </p:txBody>
      </p:sp>
      <p:sp>
        <p:nvSpPr>
          <p:cNvPr id="7" name="Rectangle 6"/>
          <p:cNvSpPr/>
          <p:nvPr userDrawn="1"/>
        </p:nvSpPr>
        <p:spPr>
          <a:xfrm>
            <a:off x="711200" y="3383282"/>
            <a:ext cx="108712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4"/>
          <p:cNvSpPr/>
          <p:nvPr userDrawn="1"/>
        </p:nvSpPr>
        <p:spPr>
          <a:xfrm>
            <a:off x="203200" y="152400"/>
            <a:ext cx="11785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9833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e Charts-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7" name="Chart Placeholder 6"/>
          <p:cNvSpPr>
            <a:spLocks noGrp="1"/>
          </p:cNvSpPr>
          <p:nvPr>
            <p:ph type="chart" sz="quarter" idx="13"/>
          </p:nvPr>
        </p:nvSpPr>
        <p:spPr>
          <a:xfrm>
            <a:off x="203200" y="1905000"/>
            <a:ext cx="2743200" cy="2057400"/>
          </a:xfrm>
        </p:spPr>
        <p:txBody>
          <a:bodyPr/>
          <a:lstStyle/>
          <a:p>
            <a:r>
              <a:rPr lang="en-US"/>
              <a:t>Click icon to add chart</a:t>
            </a:r>
          </a:p>
        </p:txBody>
      </p:sp>
      <p:sp>
        <p:nvSpPr>
          <p:cNvPr id="8" name="Chart Placeholder 6"/>
          <p:cNvSpPr>
            <a:spLocks noGrp="1"/>
          </p:cNvSpPr>
          <p:nvPr>
            <p:ph type="chart" sz="quarter" idx="14"/>
          </p:nvPr>
        </p:nvSpPr>
        <p:spPr>
          <a:xfrm>
            <a:off x="3251200" y="1905000"/>
            <a:ext cx="2743200" cy="2057400"/>
          </a:xfrm>
        </p:spPr>
        <p:txBody>
          <a:bodyPr/>
          <a:lstStyle/>
          <a:p>
            <a:r>
              <a:rPr lang="en-US"/>
              <a:t>Click icon to add chart</a:t>
            </a:r>
          </a:p>
        </p:txBody>
      </p:sp>
      <p:sp>
        <p:nvSpPr>
          <p:cNvPr id="9" name="Chart Placeholder 6"/>
          <p:cNvSpPr>
            <a:spLocks noGrp="1"/>
          </p:cNvSpPr>
          <p:nvPr>
            <p:ph type="chart" sz="quarter" idx="15"/>
          </p:nvPr>
        </p:nvSpPr>
        <p:spPr>
          <a:xfrm>
            <a:off x="6197600" y="1905000"/>
            <a:ext cx="2743200" cy="2057400"/>
          </a:xfrm>
        </p:spPr>
        <p:txBody>
          <a:bodyPr/>
          <a:lstStyle/>
          <a:p>
            <a:r>
              <a:rPr lang="en-US"/>
              <a:t>Click icon to add chart</a:t>
            </a:r>
          </a:p>
        </p:txBody>
      </p:sp>
      <p:sp>
        <p:nvSpPr>
          <p:cNvPr id="10" name="Chart Placeholder 6"/>
          <p:cNvSpPr>
            <a:spLocks noGrp="1"/>
          </p:cNvSpPr>
          <p:nvPr>
            <p:ph type="chart" sz="quarter" idx="16"/>
          </p:nvPr>
        </p:nvSpPr>
        <p:spPr>
          <a:xfrm>
            <a:off x="9245600" y="1905000"/>
            <a:ext cx="2743200" cy="2057400"/>
          </a:xfrm>
        </p:spPr>
        <p:txBody>
          <a:bodyPr/>
          <a:lstStyle/>
          <a:p>
            <a:r>
              <a:rPr lang="en-US"/>
              <a:t>Click icon to add chart</a:t>
            </a:r>
          </a:p>
        </p:txBody>
      </p:sp>
      <p:sp>
        <p:nvSpPr>
          <p:cNvPr id="15" name="Text Placeholder 14"/>
          <p:cNvSpPr>
            <a:spLocks noGrp="1"/>
          </p:cNvSpPr>
          <p:nvPr>
            <p:ph type="body" sz="quarter" idx="18" hasCustomPrompt="1"/>
          </p:nvPr>
        </p:nvSpPr>
        <p:spPr>
          <a:xfrm>
            <a:off x="2032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6" name="Text Placeholder 14"/>
          <p:cNvSpPr>
            <a:spLocks noGrp="1"/>
          </p:cNvSpPr>
          <p:nvPr>
            <p:ph type="body" sz="quarter" idx="19" hasCustomPrompt="1"/>
          </p:nvPr>
        </p:nvSpPr>
        <p:spPr>
          <a:xfrm>
            <a:off x="32512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7" name="Text Placeholder 14"/>
          <p:cNvSpPr>
            <a:spLocks noGrp="1"/>
          </p:cNvSpPr>
          <p:nvPr>
            <p:ph type="body" sz="quarter" idx="20" hasCustomPrompt="1"/>
          </p:nvPr>
        </p:nvSpPr>
        <p:spPr>
          <a:xfrm>
            <a:off x="61976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8" name="Text Placeholder 14"/>
          <p:cNvSpPr>
            <a:spLocks noGrp="1"/>
          </p:cNvSpPr>
          <p:nvPr>
            <p:ph type="body" sz="quarter" idx="21" hasCustomPrompt="1"/>
          </p:nvPr>
        </p:nvSpPr>
        <p:spPr>
          <a:xfrm>
            <a:off x="92456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Tree>
    <p:extLst>
      <p:ext uri="{BB962C8B-B14F-4D97-AF65-F5344CB8AC3E}">
        <p14:creationId xmlns:p14="http://schemas.microsoft.com/office/powerpoint/2010/main" val="2641664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e Charts-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7" name="Chart Placeholder 6"/>
          <p:cNvSpPr>
            <a:spLocks noGrp="1"/>
          </p:cNvSpPr>
          <p:nvPr>
            <p:ph type="chart" sz="quarter" idx="13"/>
          </p:nvPr>
        </p:nvSpPr>
        <p:spPr>
          <a:xfrm>
            <a:off x="203200" y="1905000"/>
            <a:ext cx="2743200" cy="2057400"/>
          </a:xfrm>
        </p:spPr>
        <p:txBody>
          <a:bodyPr/>
          <a:lstStyle/>
          <a:p>
            <a:r>
              <a:rPr lang="en-US"/>
              <a:t>Click icon to add chart</a:t>
            </a:r>
          </a:p>
        </p:txBody>
      </p:sp>
      <p:sp>
        <p:nvSpPr>
          <p:cNvPr id="8" name="Chart Placeholder 6"/>
          <p:cNvSpPr>
            <a:spLocks noGrp="1"/>
          </p:cNvSpPr>
          <p:nvPr>
            <p:ph type="chart" sz="quarter" idx="14"/>
          </p:nvPr>
        </p:nvSpPr>
        <p:spPr>
          <a:xfrm>
            <a:off x="3251200" y="1905000"/>
            <a:ext cx="2743200" cy="2057400"/>
          </a:xfrm>
        </p:spPr>
        <p:txBody>
          <a:bodyPr/>
          <a:lstStyle/>
          <a:p>
            <a:r>
              <a:rPr lang="en-US"/>
              <a:t>Click icon to add chart</a:t>
            </a:r>
          </a:p>
        </p:txBody>
      </p:sp>
      <p:sp>
        <p:nvSpPr>
          <p:cNvPr id="9" name="Chart Placeholder 6"/>
          <p:cNvSpPr>
            <a:spLocks noGrp="1"/>
          </p:cNvSpPr>
          <p:nvPr>
            <p:ph type="chart" sz="quarter" idx="15"/>
          </p:nvPr>
        </p:nvSpPr>
        <p:spPr>
          <a:xfrm>
            <a:off x="6197600" y="1905000"/>
            <a:ext cx="2743200" cy="2057400"/>
          </a:xfrm>
        </p:spPr>
        <p:txBody>
          <a:bodyPr/>
          <a:lstStyle/>
          <a:p>
            <a:r>
              <a:rPr lang="en-US"/>
              <a:t>Click icon to add chart</a:t>
            </a:r>
          </a:p>
        </p:txBody>
      </p:sp>
      <p:sp>
        <p:nvSpPr>
          <p:cNvPr id="10" name="Chart Placeholder 6"/>
          <p:cNvSpPr>
            <a:spLocks noGrp="1"/>
          </p:cNvSpPr>
          <p:nvPr>
            <p:ph type="chart" sz="quarter" idx="16"/>
          </p:nvPr>
        </p:nvSpPr>
        <p:spPr>
          <a:xfrm>
            <a:off x="9245600" y="1905000"/>
            <a:ext cx="2743200" cy="2057400"/>
          </a:xfrm>
        </p:spPr>
        <p:txBody>
          <a:bodyPr/>
          <a:lstStyle/>
          <a:p>
            <a:r>
              <a:rPr lang="en-US"/>
              <a:t>Click icon to add chart</a:t>
            </a:r>
          </a:p>
        </p:txBody>
      </p:sp>
      <p:sp>
        <p:nvSpPr>
          <p:cNvPr id="15" name="Text Placeholder 14"/>
          <p:cNvSpPr>
            <a:spLocks noGrp="1"/>
          </p:cNvSpPr>
          <p:nvPr>
            <p:ph type="body" sz="quarter" idx="18" hasCustomPrompt="1"/>
          </p:nvPr>
        </p:nvSpPr>
        <p:spPr>
          <a:xfrm>
            <a:off x="2032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6" name="Text Placeholder 14"/>
          <p:cNvSpPr>
            <a:spLocks noGrp="1"/>
          </p:cNvSpPr>
          <p:nvPr>
            <p:ph type="body" sz="quarter" idx="19" hasCustomPrompt="1"/>
          </p:nvPr>
        </p:nvSpPr>
        <p:spPr>
          <a:xfrm>
            <a:off x="32512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7" name="Text Placeholder 14"/>
          <p:cNvSpPr>
            <a:spLocks noGrp="1"/>
          </p:cNvSpPr>
          <p:nvPr>
            <p:ph type="body" sz="quarter" idx="20" hasCustomPrompt="1"/>
          </p:nvPr>
        </p:nvSpPr>
        <p:spPr>
          <a:xfrm>
            <a:off x="61976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8" name="Text Placeholder 14"/>
          <p:cNvSpPr>
            <a:spLocks noGrp="1"/>
          </p:cNvSpPr>
          <p:nvPr>
            <p:ph type="body" sz="quarter" idx="21" hasCustomPrompt="1"/>
          </p:nvPr>
        </p:nvSpPr>
        <p:spPr>
          <a:xfrm>
            <a:off x="92456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grpSp>
        <p:nvGrpSpPr>
          <p:cNvPr id="13" name="Group 12"/>
          <p:cNvGrpSpPr/>
          <p:nvPr userDrawn="1"/>
        </p:nvGrpSpPr>
        <p:grpSpPr>
          <a:xfrm>
            <a:off x="238033" y="5589142"/>
            <a:ext cx="1581880" cy="1186410"/>
            <a:chOff x="2814265" y="438150"/>
            <a:chExt cx="1610470" cy="1610470"/>
          </a:xfrm>
        </p:grpSpPr>
        <p:grpSp>
          <p:nvGrpSpPr>
            <p:cNvPr id="14" name="Group 13"/>
            <p:cNvGrpSpPr/>
            <p:nvPr userDrawn="1"/>
          </p:nvGrpSpPr>
          <p:grpSpPr>
            <a:xfrm>
              <a:off x="2814265" y="438150"/>
              <a:ext cx="1610470" cy="1610470"/>
              <a:chOff x="2814265" y="438150"/>
              <a:chExt cx="1610470" cy="1610470"/>
            </a:xfrm>
          </p:grpSpPr>
          <p:sp>
            <p:nvSpPr>
              <p:cNvPr id="21" name="Oval 20"/>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Oval 21"/>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extBox 18"/>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1.</a:t>
              </a:r>
            </a:p>
          </p:txBody>
        </p:sp>
        <p:sp>
          <p:nvSpPr>
            <p:cNvPr id="20" name="TextBox 19"/>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The </a:t>
              </a:r>
              <a:r>
                <a:rPr lang="en-US" sz="1200" dirty="0">
                  <a:solidFill>
                    <a:schemeClr val="bg1"/>
                  </a:solidFill>
                </a:rPr>
                <a:t>Problem</a:t>
              </a:r>
              <a:endParaRPr lang="en-US" sz="1400" dirty="0">
                <a:solidFill>
                  <a:schemeClr val="bg1"/>
                </a:solidFill>
              </a:endParaRPr>
            </a:p>
          </p:txBody>
        </p:sp>
      </p:grpSp>
    </p:spTree>
    <p:extLst>
      <p:ext uri="{BB962C8B-B14F-4D97-AF65-F5344CB8AC3E}">
        <p14:creationId xmlns:p14="http://schemas.microsoft.com/office/powerpoint/2010/main" val="78969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sp>
        <p:nvSpPr>
          <p:cNvPr id="7"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sp>
        <p:nvSpPr>
          <p:cNvPr id="14" name="Date Placeholder 2"/>
          <p:cNvSpPr>
            <a:spLocks noGrp="1"/>
          </p:cNvSpPr>
          <p:nvPr>
            <p:ph type="dt" sz="half" idx="10"/>
          </p:nvPr>
        </p:nvSpPr>
        <p:spPr>
          <a:xfrm>
            <a:off x="609600" y="6528816"/>
            <a:ext cx="2438400" cy="329184"/>
          </a:xfrm>
        </p:spPr>
        <p:txBody>
          <a:bodyPr/>
          <a:lstStyle/>
          <a:p>
            <a:fld id="{A65E6C5E-EB96-49E9-952F-FF78FFA9C84B}" type="datetimeFigureOut">
              <a:rPr lang="en-US" smtClean="0"/>
              <a:t>6/19/2019</a:t>
            </a:fld>
            <a:endParaRPr lang="en-US"/>
          </a:p>
        </p:txBody>
      </p:sp>
    </p:spTree>
    <p:extLst>
      <p:ext uri="{BB962C8B-B14F-4D97-AF65-F5344CB8AC3E}">
        <p14:creationId xmlns:p14="http://schemas.microsoft.com/office/powerpoint/2010/main" val="1701260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1.</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The </a:t>
              </a:r>
              <a:r>
                <a:rPr lang="en-US" sz="1200" dirty="0">
                  <a:solidFill>
                    <a:schemeClr val="bg1"/>
                  </a:solidFill>
                </a:rPr>
                <a:t>Problem</a:t>
              </a:r>
              <a:endParaRPr lang="en-US" sz="1400" dirty="0">
                <a:solidFill>
                  <a:schemeClr val="bg1"/>
                </a:solidFill>
              </a:endParaRPr>
            </a:p>
          </p:txBody>
        </p:sp>
      </p:grpSp>
    </p:spTree>
    <p:extLst>
      <p:ext uri="{BB962C8B-B14F-4D97-AF65-F5344CB8AC3E}">
        <p14:creationId xmlns:p14="http://schemas.microsoft.com/office/powerpoint/2010/main" val="1024830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2.</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Metrics</a:t>
              </a:r>
            </a:p>
          </p:txBody>
        </p:sp>
      </p:grpSp>
    </p:spTree>
    <p:extLst>
      <p:ext uri="{BB962C8B-B14F-4D97-AF65-F5344CB8AC3E}">
        <p14:creationId xmlns:p14="http://schemas.microsoft.com/office/powerpoint/2010/main" val="3432935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3.</a:t>
              </a:r>
            </a:p>
          </p:txBody>
        </p:sp>
        <p:sp>
          <p:nvSpPr>
            <p:cNvPr id="11" name="TextBox 10"/>
            <p:cNvSpPr txBox="1"/>
            <p:nvPr userDrawn="1"/>
          </p:nvSpPr>
          <p:spPr>
            <a:xfrm>
              <a:off x="2933700" y="1188389"/>
              <a:ext cx="1371600" cy="710235"/>
            </a:xfrm>
            <a:prstGeom prst="rect">
              <a:avLst/>
            </a:prstGeom>
            <a:noFill/>
          </p:spPr>
          <p:txBody>
            <a:bodyPr wrap="square" rtlCol="0">
              <a:spAutoFit/>
            </a:bodyPr>
            <a:lstStyle/>
            <a:p>
              <a:pPr algn="ctr"/>
              <a:r>
                <a:rPr lang="en-US" sz="1400" dirty="0">
                  <a:solidFill>
                    <a:schemeClr val="bg1"/>
                  </a:solidFill>
                </a:rPr>
                <a:t>Baseline</a:t>
              </a:r>
            </a:p>
            <a:p>
              <a:pPr algn="ctr"/>
              <a:r>
                <a:rPr lang="en-US" sz="1400" dirty="0">
                  <a:solidFill>
                    <a:schemeClr val="bg1"/>
                  </a:solidFill>
                </a:rPr>
                <a:t>Analysis</a:t>
              </a:r>
            </a:p>
          </p:txBody>
        </p:sp>
      </p:grpSp>
    </p:spTree>
    <p:extLst>
      <p:ext uri="{BB962C8B-B14F-4D97-AF65-F5344CB8AC3E}">
        <p14:creationId xmlns:p14="http://schemas.microsoft.com/office/powerpoint/2010/main" val="803415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4.</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Targets</a:t>
              </a:r>
            </a:p>
          </p:txBody>
        </p:sp>
      </p:grpSp>
    </p:spTree>
    <p:extLst>
      <p:ext uri="{BB962C8B-B14F-4D97-AF65-F5344CB8AC3E}">
        <p14:creationId xmlns:p14="http://schemas.microsoft.com/office/powerpoint/2010/main" val="1926430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5.</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Tools</a:t>
              </a:r>
            </a:p>
          </p:txBody>
        </p:sp>
      </p:grpSp>
    </p:spTree>
    <p:extLst>
      <p:ext uri="{BB962C8B-B14F-4D97-AF65-F5344CB8AC3E}">
        <p14:creationId xmlns:p14="http://schemas.microsoft.com/office/powerpoint/2010/main" val="1971610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6.</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Implement</a:t>
              </a:r>
            </a:p>
          </p:txBody>
        </p:sp>
      </p:grpSp>
    </p:spTree>
    <p:extLst>
      <p:ext uri="{BB962C8B-B14F-4D97-AF65-F5344CB8AC3E}">
        <p14:creationId xmlns:p14="http://schemas.microsoft.com/office/powerpoint/2010/main" val="1099096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tandar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3200" y="762000"/>
            <a:ext cx="117856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grpSp>
        <p:nvGrpSpPr>
          <p:cNvPr id="8" name="Group 7"/>
          <p:cNvGrpSpPr/>
          <p:nvPr userDrawn="1"/>
        </p:nvGrpSpPr>
        <p:grpSpPr>
          <a:xfrm>
            <a:off x="238033" y="5589142"/>
            <a:ext cx="1581880" cy="1186410"/>
            <a:chOff x="2814265" y="438150"/>
            <a:chExt cx="1610470" cy="1610470"/>
          </a:xfrm>
        </p:grpSpPr>
        <p:grpSp>
          <p:nvGrpSpPr>
            <p:cNvPr id="9" name="Group 8"/>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TextBox 9"/>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7.</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Evaluate</a:t>
              </a:r>
            </a:p>
          </p:txBody>
        </p:sp>
      </p:grpSp>
    </p:spTree>
    <p:extLst>
      <p:ext uri="{BB962C8B-B14F-4D97-AF65-F5344CB8AC3E}">
        <p14:creationId xmlns:p14="http://schemas.microsoft.com/office/powerpoint/2010/main" val="2371150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 with tex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E6C5E-EB96-49E9-952F-FF78FFA9C84B}" type="datetimeFigureOut">
              <a:rPr lang="en-US" smtClean="0"/>
              <a:t>6/19/2019</a:t>
            </a:fld>
            <a:endParaRPr lang="en-US"/>
          </a:p>
        </p:txBody>
      </p:sp>
      <p:sp>
        <p:nvSpPr>
          <p:cNvPr id="4" name="Slide Number Placeholder 3"/>
          <p:cNvSpPr>
            <a:spLocks noGrp="1"/>
          </p:cNvSpPr>
          <p:nvPr>
            <p:ph type="sldNum" sz="quarter" idx="12"/>
          </p:nvPr>
        </p:nvSpPr>
        <p:spPr/>
        <p:txBody>
          <a:bodyPr/>
          <a:lstStyle/>
          <a:p>
            <a:fld id="{52B164CB-43F5-49F7-AA62-A48E0172D161}" type="slidenum">
              <a:rPr lang="en-US" smtClean="0"/>
              <a:t>‹#›</a:t>
            </a:fld>
            <a:endParaRPr lang="en-US"/>
          </a:p>
        </p:txBody>
      </p:sp>
      <p:sp>
        <p:nvSpPr>
          <p:cNvPr id="14" name="Text Placeholder 13"/>
          <p:cNvSpPr>
            <a:spLocks noGrp="1"/>
          </p:cNvSpPr>
          <p:nvPr>
            <p:ph type="body" sz="quarter" idx="13"/>
          </p:nvPr>
        </p:nvSpPr>
        <p:spPr>
          <a:xfrm>
            <a:off x="203200" y="762000"/>
            <a:ext cx="58928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p:cNvSpPr>
            <a:spLocks noGrp="1"/>
          </p:cNvSpPr>
          <p:nvPr>
            <p:ph type="pic" sz="quarter" idx="14"/>
          </p:nvPr>
        </p:nvSpPr>
        <p:spPr>
          <a:xfrm>
            <a:off x="6096000" y="762000"/>
            <a:ext cx="5892800" cy="5486400"/>
          </a:xfrm>
        </p:spPr>
        <p:txBody>
          <a:bodyPr/>
          <a:lstStyle/>
          <a:p>
            <a:r>
              <a:rPr lang="en-US"/>
              <a:t>Click icon to add picture</a:t>
            </a:r>
          </a:p>
        </p:txBody>
      </p:sp>
      <p:sp>
        <p:nvSpPr>
          <p:cNvPr id="10" name="Title 1"/>
          <p:cNvSpPr>
            <a:spLocks noGrp="1"/>
          </p:cNvSpPr>
          <p:nvPr>
            <p:ph type="title"/>
          </p:nvPr>
        </p:nvSpPr>
        <p:spPr>
          <a:xfrm>
            <a:off x="1524000" y="152400"/>
            <a:ext cx="9127152" cy="381000"/>
          </a:xfrm>
        </p:spPr>
        <p:txBody>
          <a:bodyPr/>
          <a:lstStyle/>
          <a:p>
            <a:r>
              <a:rPr lang="en-US" dirty="0"/>
              <a:t>Click to edit Master title style</a:t>
            </a:r>
          </a:p>
        </p:txBody>
      </p:sp>
    </p:spTree>
    <p:extLst>
      <p:ext uri="{BB962C8B-B14F-4D97-AF65-F5344CB8AC3E}">
        <p14:creationId xmlns:p14="http://schemas.microsoft.com/office/powerpoint/2010/main" val="3765139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ic with text">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B164CB-43F5-49F7-AA62-A48E0172D161}" type="slidenum">
              <a:rPr lang="en-US" smtClean="0"/>
              <a:t>‹#›</a:t>
            </a:fld>
            <a:endParaRPr lang="en-US"/>
          </a:p>
        </p:txBody>
      </p:sp>
      <p:sp>
        <p:nvSpPr>
          <p:cNvPr id="14" name="Text Placeholder 13"/>
          <p:cNvSpPr>
            <a:spLocks noGrp="1"/>
          </p:cNvSpPr>
          <p:nvPr>
            <p:ph type="body" sz="quarter" idx="13"/>
          </p:nvPr>
        </p:nvSpPr>
        <p:spPr>
          <a:xfrm>
            <a:off x="203200" y="762000"/>
            <a:ext cx="58928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p:cNvSpPr>
            <a:spLocks noGrp="1"/>
          </p:cNvSpPr>
          <p:nvPr>
            <p:ph type="pic" sz="quarter" idx="14"/>
          </p:nvPr>
        </p:nvSpPr>
        <p:spPr>
          <a:xfrm>
            <a:off x="6096000" y="762000"/>
            <a:ext cx="5892800" cy="5486400"/>
          </a:xfrm>
        </p:spPr>
        <p:txBody>
          <a:bodyPr/>
          <a:lstStyle/>
          <a:p>
            <a:r>
              <a:rPr lang="en-US"/>
              <a:t>Click icon to add picture</a:t>
            </a:r>
          </a:p>
        </p:txBody>
      </p:sp>
      <p:sp>
        <p:nvSpPr>
          <p:cNvPr id="10" name="Title 1"/>
          <p:cNvSpPr>
            <a:spLocks noGrp="1"/>
          </p:cNvSpPr>
          <p:nvPr>
            <p:ph type="title"/>
          </p:nvPr>
        </p:nvSpPr>
        <p:spPr>
          <a:xfrm>
            <a:off x="1524000" y="152400"/>
            <a:ext cx="9127152" cy="381000"/>
          </a:xfrm>
        </p:spPr>
        <p:txBody>
          <a:bodyPr/>
          <a:lstStyle/>
          <a:p>
            <a:r>
              <a:rPr lang="en-US" dirty="0"/>
              <a:t>Click to edit Master title style</a:t>
            </a:r>
          </a:p>
        </p:txBody>
      </p:sp>
      <p:grpSp>
        <p:nvGrpSpPr>
          <p:cNvPr id="7" name="Group 6"/>
          <p:cNvGrpSpPr/>
          <p:nvPr userDrawn="1"/>
        </p:nvGrpSpPr>
        <p:grpSpPr>
          <a:xfrm>
            <a:off x="238033" y="5589142"/>
            <a:ext cx="1581880" cy="1186410"/>
            <a:chOff x="2814265" y="438150"/>
            <a:chExt cx="1610470" cy="1610470"/>
          </a:xfrm>
        </p:grpSpPr>
        <p:grpSp>
          <p:nvGrpSpPr>
            <p:cNvPr id="8" name="Group 7"/>
            <p:cNvGrpSpPr/>
            <p:nvPr userDrawn="1"/>
          </p:nvGrpSpPr>
          <p:grpSpPr>
            <a:xfrm>
              <a:off x="2814265" y="438150"/>
              <a:ext cx="1610470" cy="1610470"/>
              <a:chOff x="2814265" y="438150"/>
              <a:chExt cx="1610470" cy="1610470"/>
            </a:xfrm>
          </p:grpSpPr>
          <p:sp>
            <p:nvSpPr>
              <p:cNvPr id="12" name="Oval 11"/>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Oval 12"/>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extBox 8"/>
            <p:cNvSpPr txBox="1"/>
            <p:nvPr userDrawn="1"/>
          </p:nvSpPr>
          <p:spPr>
            <a:xfrm>
              <a:off x="3124200" y="457200"/>
              <a:ext cx="990600" cy="877350"/>
            </a:xfrm>
            <a:prstGeom prst="rect">
              <a:avLst/>
            </a:prstGeom>
            <a:noFill/>
          </p:spPr>
          <p:txBody>
            <a:bodyPr wrap="square" rtlCol="0">
              <a:spAutoFit/>
            </a:bodyPr>
            <a:lstStyle/>
            <a:p>
              <a:pPr algn="ctr"/>
              <a:r>
                <a:rPr lang="en-US" sz="3600" b="1" dirty="0">
                  <a:solidFill>
                    <a:schemeClr val="bg1"/>
                  </a:solidFill>
                </a:rPr>
                <a:t>1.</a:t>
              </a:r>
            </a:p>
          </p:txBody>
        </p:sp>
        <p:sp>
          <p:nvSpPr>
            <p:cNvPr id="11" name="TextBox 10"/>
            <p:cNvSpPr txBox="1"/>
            <p:nvPr userDrawn="1"/>
          </p:nvSpPr>
          <p:spPr>
            <a:xfrm>
              <a:off x="2933700" y="1188389"/>
              <a:ext cx="1371600" cy="417786"/>
            </a:xfrm>
            <a:prstGeom prst="rect">
              <a:avLst/>
            </a:prstGeom>
            <a:noFill/>
          </p:spPr>
          <p:txBody>
            <a:bodyPr wrap="square" rtlCol="0">
              <a:spAutoFit/>
            </a:bodyPr>
            <a:lstStyle/>
            <a:p>
              <a:pPr algn="ctr"/>
              <a:r>
                <a:rPr lang="en-US" sz="1400" dirty="0">
                  <a:solidFill>
                    <a:schemeClr val="bg1"/>
                  </a:solidFill>
                </a:rPr>
                <a:t>The </a:t>
              </a:r>
              <a:r>
                <a:rPr lang="en-US" sz="1200" dirty="0">
                  <a:solidFill>
                    <a:schemeClr val="bg1"/>
                  </a:solidFill>
                </a:rPr>
                <a:t>Problem</a:t>
              </a:r>
              <a:endParaRPr lang="en-US" sz="1400" dirty="0">
                <a:solidFill>
                  <a:schemeClr val="bg1"/>
                </a:solidFill>
              </a:endParaRPr>
            </a:p>
          </p:txBody>
        </p:sp>
      </p:grpSp>
    </p:spTree>
    <p:extLst>
      <p:ext uri="{BB962C8B-B14F-4D97-AF65-F5344CB8AC3E}">
        <p14:creationId xmlns:p14="http://schemas.microsoft.com/office/powerpoint/2010/main" val="74331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rt with Caption-1">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8" name="Chart Placeholder 7"/>
          <p:cNvSpPr>
            <a:spLocks noGrp="1"/>
          </p:cNvSpPr>
          <p:nvPr>
            <p:ph type="chart" sz="quarter" idx="17"/>
          </p:nvPr>
        </p:nvSpPr>
        <p:spPr>
          <a:xfrm>
            <a:off x="609600" y="1371600"/>
            <a:ext cx="10972800" cy="4038600"/>
          </a:xfrm>
        </p:spPr>
        <p:txBody>
          <a:bodyPr/>
          <a:lstStyle/>
          <a:p>
            <a:r>
              <a:rPr lang="en-US"/>
              <a:t>Click icon to add chart</a:t>
            </a:r>
          </a:p>
        </p:txBody>
      </p:sp>
      <p:sp>
        <p:nvSpPr>
          <p:cNvPr id="13" name="Text Placeholder 12"/>
          <p:cNvSpPr>
            <a:spLocks noGrp="1"/>
          </p:cNvSpPr>
          <p:nvPr>
            <p:ph type="body" sz="quarter" idx="18" hasCustomPrompt="1"/>
          </p:nvPr>
        </p:nvSpPr>
        <p:spPr>
          <a:xfrm>
            <a:off x="609600" y="5410200"/>
            <a:ext cx="10972800" cy="762000"/>
          </a:xfrm>
        </p:spPr>
        <p:txBody>
          <a:bodyPr>
            <a:normAutofit/>
          </a:bodyPr>
          <a:lstStyle>
            <a:lvl1pPr>
              <a:buNone/>
              <a:defRPr sz="1200"/>
            </a:lvl1pPr>
          </a:lstStyle>
          <a:p>
            <a:pPr lvl="0"/>
            <a:r>
              <a:rPr lang="en-US" dirty="0"/>
              <a:t>Text</a:t>
            </a:r>
          </a:p>
        </p:txBody>
      </p:sp>
      <p:sp>
        <p:nvSpPr>
          <p:cNvPr id="11"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401" y="1111950"/>
            <a:ext cx="7871883" cy="2200275"/>
          </a:xfrm>
        </p:spPr>
        <p:txBody>
          <a:bodyPr anchor="b">
            <a:normAutofit/>
          </a:bodyPr>
          <a:lstStyle>
            <a:lvl1pPr algn="l">
              <a:defRPr sz="4800" b="0" cap="all" baseline="0"/>
            </a:lvl1pPr>
          </a:lstStyle>
          <a:p>
            <a:r>
              <a:rPr lang="en-US" dirty="0"/>
              <a:t>Add YOUR SECTION HEADER HERE</a:t>
            </a:r>
          </a:p>
        </p:txBody>
      </p:sp>
      <p:sp>
        <p:nvSpPr>
          <p:cNvPr id="3" name="Text Placeholder 2"/>
          <p:cNvSpPr>
            <a:spLocks noGrp="1"/>
          </p:cNvSpPr>
          <p:nvPr>
            <p:ph type="body" idx="1" hasCustomPrompt="1"/>
          </p:nvPr>
        </p:nvSpPr>
        <p:spPr>
          <a:xfrm>
            <a:off x="963084" y="3605214"/>
            <a:ext cx="10363200" cy="2109787"/>
          </a:xfrm>
        </p:spPr>
        <p:txBody>
          <a:bodyPr anchor="t">
            <a:normAutofit/>
          </a:bodyPr>
          <a:lstStyle>
            <a:lvl1pPr marL="0" indent="0">
              <a:buFont typeface="Arial" pitchFamily="34" charset="0"/>
              <a:buChar char="•"/>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buFont typeface="Arial" pitchFamily="34" charset="0"/>
              <a:buChar char="•"/>
            </a:pPr>
            <a:r>
              <a:rPr lang="en-US" dirty="0"/>
              <a:t> Part 1</a:t>
            </a:r>
          </a:p>
          <a:p>
            <a:pPr>
              <a:buFont typeface="Arial" pitchFamily="34" charset="0"/>
              <a:buChar char="•"/>
            </a:pPr>
            <a:r>
              <a:rPr lang="en-US" dirty="0"/>
              <a:t> Part 2</a:t>
            </a:r>
          </a:p>
          <a:p>
            <a:r>
              <a:rPr lang="en-US" dirty="0"/>
              <a:t>……</a:t>
            </a:r>
          </a:p>
        </p:txBody>
      </p:sp>
      <p:sp>
        <p:nvSpPr>
          <p:cNvPr id="4" name="Date Placeholder 3"/>
          <p:cNvSpPr>
            <a:spLocks noGrp="1"/>
          </p:cNvSpPr>
          <p:nvPr>
            <p:ph type="dt" sz="half" idx="10"/>
          </p:nvPr>
        </p:nvSpPr>
        <p:spPr/>
        <p:txBody>
          <a:bodyPr/>
          <a:lstStyle/>
          <a:p>
            <a:fld id="{A65E6C5E-EB96-49E9-952F-FF78FFA9C84B}" type="datetimeFigureOut">
              <a:rPr lang="en-US" smtClean="0"/>
              <a:t>6/19/2019</a:t>
            </a:fld>
            <a:endParaRPr lang="en-US"/>
          </a:p>
        </p:txBody>
      </p:sp>
      <p:sp>
        <p:nvSpPr>
          <p:cNvPr id="6" name="Slide Number Placeholder 5"/>
          <p:cNvSpPr>
            <a:spLocks noGrp="1"/>
          </p:cNvSpPr>
          <p:nvPr>
            <p:ph type="sldNum" sz="quarter" idx="12"/>
          </p:nvPr>
        </p:nvSpPr>
        <p:spPr/>
        <p:txBody>
          <a:bodyPr/>
          <a:lstStyle/>
          <a:p>
            <a:fld id="{52B164CB-43F5-49F7-AA62-A48E0172D161}" type="slidenum">
              <a:rPr lang="en-US" smtClean="0"/>
              <a:t>‹#›</a:t>
            </a:fld>
            <a:endParaRPr lang="en-US"/>
          </a:p>
        </p:txBody>
      </p:sp>
      <p:cxnSp>
        <p:nvCxnSpPr>
          <p:cNvPr id="8" name="Straight Connector 7"/>
          <p:cNvCxnSpPr/>
          <p:nvPr/>
        </p:nvCxnSpPr>
        <p:spPr>
          <a:xfrm>
            <a:off x="1016000" y="3474149"/>
            <a:ext cx="10363200"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1016000" y="1414538"/>
            <a:ext cx="2147293" cy="1610470"/>
            <a:chOff x="2814265" y="438150"/>
            <a:chExt cx="1610470" cy="1610470"/>
          </a:xfrm>
        </p:grpSpPr>
        <p:grpSp>
          <p:nvGrpSpPr>
            <p:cNvPr id="10" name="Group 9"/>
            <p:cNvGrpSpPr/>
            <p:nvPr userDrawn="1"/>
          </p:nvGrpSpPr>
          <p:grpSpPr>
            <a:xfrm>
              <a:off x="2814265" y="438150"/>
              <a:ext cx="1610470" cy="1610470"/>
              <a:chOff x="2814265" y="438150"/>
              <a:chExt cx="1610470" cy="1610470"/>
            </a:xfrm>
          </p:grpSpPr>
          <p:sp>
            <p:nvSpPr>
              <p:cNvPr id="7" name="Oval 6"/>
              <p:cNvSpPr/>
              <p:nvPr userDrawn="1"/>
            </p:nvSpPr>
            <p:spPr>
              <a:xfrm>
                <a:off x="2895600" y="519485"/>
                <a:ext cx="1447800" cy="1447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p:cNvSpPr/>
              <p:nvPr userDrawn="1"/>
            </p:nvSpPr>
            <p:spPr>
              <a:xfrm>
                <a:off x="2814265" y="438150"/>
                <a:ext cx="1610470" cy="161047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 name="TextBox 10"/>
            <p:cNvSpPr txBox="1"/>
            <p:nvPr userDrawn="1"/>
          </p:nvSpPr>
          <p:spPr>
            <a:xfrm>
              <a:off x="3124200" y="457200"/>
              <a:ext cx="990600" cy="923330"/>
            </a:xfrm>
            <a:prstGeom prst="rect">
              <a:avLst/>
            </a:prstGeom>
            <a:noFill/>
          </p:spPr>
          <p:txBody>
            <a:bodyPr wrap="square" rtlCol="0">
              <a:spAutoFit/>
            </a:bodyPr>
            <a:lstStyle/>
            <a:p>
              <a:pPr algn="ctr"/>
              <a:endParaRPr lang="en-US" sz="5400" b="1" dirty="0">
                <a:solidFill>
                  <a:schemeClr val="bg1"/>
                </a:solidFill>
              </a:endParaRPr>
            </a:p>
          </p:txBody>
        </p:sp>
        <p:sp>
          <p:nvSpPr>
            <p:cNvPr id="12" name="TextBox 11"/>
            <p:cNvSpPr txBox="1"/>
            <p:nvPr userDrawn="1"/>
          </p:nvSpPr>
          <p:spPr>
            <a:xfrm>
              <a:off x="2933700" y="1188389"/>
              <a:ext cx="1371600" cy="369332"/>
            </a:xfrm>
            <a:prstGeom prst="rect">
              <a:avLst/>
            </a:prstGeom>
            <a:noFill/>
          </p:spPr>
          <p:txBody>
            <a:bodyPr wrap="square" rtlCol="0">
              <a:spAutoFit/>
            </a:bodyPr>
            <a:lstStyle/>
            <a:p>
              <a:pPr algn="ctr"/>
              <a:endParaRPr lang="en-US" sz="1800" dirty="0">
                <a:solidFill>
                  <a:schemeClr val="bg1"/>
                </a:solidFill>
              </a:endParaRPr>
            </a:p>
          </p:txBody>
        </p:sp>
      </p:grpSp>
      <p:sp>
        <p:nvSpPr>
          <p:cNvPr id="14" name="Rectangle 13"/>
          <p:cNvSpPr/>
          <p:nvPr userDrawn="1"/>
        </p:nvSpPr>
        <p:spPr>
          <a:xfrm>
            <a:off x="203200" y="76200"/>
            <a:ext cx="11785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0711491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rt with Caption-2">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2400" y="1371600"/>
            <a:ext cx="7620000" cy="47697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371601"/>
            <a:ext cx="2852928" cy="4773967"/>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5E6C5E-EB96-49E9-952F-FF78FFA9C84B}" type="datetimeFigureOut">
              <a:rPr lang="en-US" smtClean="0"/>
              <a:t>6/19/2019</a:t>
            </a:fld>
            <a:endParaRPr lang="en-US"/>
          </a:p>
        </p:txBody>
      </p:sp>
      <p:sp>
        <p:nvSpPr>
          <p:cNvPr id="7" name="Slide Number Placeholder 6"/>
          <p:cNvSpPr>
            <a:spLocks noGrp="1"/>
          </p:cNvSpPr>
          <p:nvPr>
            <p:ph type="sldNum" sz="quarter" idx="12"/>
          </p:nvPr>
        </p:nvSpPr>
        <p:spPr/>
        <p:txBody>
          <a:bodyPr/>
          <a:lstStyle/>
          <a:p>
            <a:fld id="{52B164CB-43F5-49F7-AA62-A48E0172D161}" type="slidenum">
              <a:rPr lang="en-US" smtClean="0"/>
              <a:t>‹#›</a:t>
            </a:fld>
            <a:endParaRPr lang="en-US"/>
          </a:p>
        </p:txBody>
      </p:sp>
      <p:cxnSp>
        <p:nvCxnSpPr>
          <p:cNvPr id="14" name="Straight Connector 13"/>
          <p:cNvCxnSpPr/>
          <p:nvPr/>
        </p:nvCxnSpPr>
        <p:spPr>
          <a:xfrm>
            <a:off x="3657600" y="1371600"/>
            <a:ext cx="0" cy="48006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
        <p:nvSpPr>
          <p:cNvPr id="18" name="Title 1"/>
          <p:cNvSpPr>
            <a:spLocks noGrp="1"/>
          </p:cNvSpPr>
          <p:nvPr>
            <p:ph type="title"/>
          </p:nvPr>
        </p:nvSpPr>
        <p:spPr>
          <a:xfrm>
            <a:off x="609600" y="381000"/>
            <a:ext cx="10972800" cy="990600"/>
          </a:xfrm>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ple Charts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81000"/>
            <a:ext cx="10972800" cy="990600"/>
          </a:xfrm>
        </p:spPr>
        <p:txBody>
          <a:bodyPr/>
          <a:lstStyle>
            <a:lvl1pPr>
              <a:defRPr baseline="0">
                <a:latin typeface="+mj-lt"/>
              </a:defRPr>
            </a:lvl1pPr>
          </a:lstStyle>
          <a:p>
            <a:r>
              <a:rPr lang="en-US" dirty="0"/>
              <a:t>Multiple Charts with text</a:t>
            </a:r>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13" name="Chart Placeholder 12"/>
          <p:cNvSpPr>
            <a:spLocks noGrp="1"/>
          </p:cNvSpPr>
          <p:nvPr>
            <p:ph type="chart" sz="quarter" idx="13"/>
          </p:nvPr>
        </p:nvSpPr>
        <p:spPr>
          <a:xfrm>
            <a:off x="609600" y="1828800"/>
            <a:ext cx="5791200" cy="3886200"/>
          </a:xfrm>
        </p:spPr>
        <p:txBody>
          <a:bodyPr/>
          <a:lstStyle/>
          <a:p>
            <a:r>
              <a:rPr lang="en-US"/>
              <a:t>Click icon to add chart</a:t>
            </a:r>
            <a:endParaRPr lang="en-US" dirty="0"/>
          </a:p>
        </p:txBody>
      </p:sp>
      <p:sp>
        <p:nvSpPr>
          <p:cNvPr id="15" name="Chart Placeholder 14"/>
          <p:cNvSpPr>
            <a:spLocks noGrp="1"/>
          </p:cNvSpPr>
          <p:nvPr>
            <p:ph type="chart" sz="quarter" idx="14"/>
          </p:nvPr>
        </p:nvSpPr>
        <p:spPr>
          <a:xfrm>
            <a:off x="6604000" y="1828800"/>
            <a:ext cx="4876800" cy="1828800"/>
          </a:xfrm>
        </p:spPr>
        <p:txBody>
          <a:bodyPr/>
          <a:lstStyle/>
          <a:p>
            <a:r>
              <a:rPr lang="en-US"/>
              <a:t>Click icon to add chart</a:t>
            </a:r>
            <a:endParaRPr lang="en-US" dirty="0"/>
          </a:p>
        </p:txBody>
      </p:sp>
      <p:sp>
        <p:nvSpPr>
          <p:cNvPr id="22" name="Content Placeholder 21"/>
          <p:cNvSpPr>
            <a:spLocks noGrp="1"/>
          </p:cNvSpPr>
          <p:nvPr>
            <p:ph sz="quarter" idx="17"/>
          </p:nvPr>
        </p:nvSpPr>
        <p:spPr>
          <a:xfrm>
            <a:off x="6604000" y="3962400"/>
            <a:ext cx="4876800" cy="1828800"/>
          </a:xfrm>
        </p:spPr>
        <p:txBody>
          <a:bodyPr/>
          <a:lstStyle>
            <a:lvl1pPr>
              <a:buNone/>
              <a:defRPr/>
            </a:lvl1pPr>
          </a:lstStyle>
          <a:p>
            <a:pPr lvl="0"/>
            <a:r>
              <a:rPr lang="en-US"/>
              <a:t>Click to edit Master text styles</a:t>
            </a:r>
          </a:p>
        </p:txBody>
      </p:sp>
      <p:cxnSp>
        <p:nvCxnSpPr>
          <p:cNvPr id="31" name="Straight Connector 30"/>
          <p:cNvCxnSpPr/>
          <p:nvPr/>
        </p:nvCxnSpPr>
        <p:spPr>
          <a:xfrm rot="10800000" flipV="1">
            <a:off x="6502400" y="1828800"/>
            <a:ext cx="0" cy="38862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0"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e Charts-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Compare Charts-1</a:t>
            </a:r>
          </a:p>
        </p:txBody>
      </p:sp>
      <p:sp>
        <p:nvSpPr>
          <p:cNvPr id="3" name="Content Placeholder 2"/>
          <p:cNvSpPr>
            <a:spLocks noGrp="1"/>
          </p:cNvSpPr>
          <p:nvPr>
            <p:ph sz="half" idx="1"/>
          </p:nvPr>
        </p:nvSpPr>
        <p:spPr>
          <a:xfrm>
            <a:off x="609600" y="1673352"/>
            <a:ext cx="5384800" cy="44988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4988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5E6C5E-EB96-49E9-952F-FF78FFA9C84B}" type="datetimeFigureOut">
              <a:rPr lang="en-US" smtClean="0"/>
              <a:t>6/19/2019</a:t>
            </a:fld>
            <a:endParaRPr lang="en-US"/>
          </a:p>
        </p:txBody>
      </p:sp>
      <p:sp>
        <p:nvSpPr>
          <p:cNvPr id="7" name="Slide Number Placeholder 6"/>
          <p:cNvSpPr>
            <a:spLocks noGrp="1"/>
          </p:cNvSpPr>
          <p:nvPr>
            <p:ph type="sldNum" sz="quarter" idx="12"/>
          </p:nvPr>
        </p:nvSpPr>
        <p:spPr/>
        <p:txBody>
          <a:bodyPr/>
          <a:lstStyle/>
          <a:p>
            <a:fld id="{52B164CB-43F5-49F7-AA62-A48E0172D161}" type="slidenum">
              <a:rPr lang="en-US" smtClean="0"/>
              <a:t>‹#›</a:t>
            </a:fld>
            <a:endParaRPr lang="en-US"/>
          </a:p>
        </p:txBody>
      </p:sp>
      <p:cxnSp>
        <p:nvCxnSpPr>
          <p:cNvPr id="11" name="Straight Connector 10"/>
          <p:cNvCxnSpPr>
            <a:endCxn id="9" idx="0"/>
          </p:cNvCxnSpPr>
          <p:nvPr/>
        </p:nvCxnSpPr>
        <p:spPr>
          <a:xfrm>
            <a:off x="6096000" y="1676400"/>
            <a:ext cx="0" cy="44958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e Charts-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Compare Charts -2</a:t>
            </a:r>
          </a:p>
        </p:txBody>
      </p:sp>
      <p:sp>
        <p:nvSpPr>
          <p:cNvPr id="3" name="Text Placeholder 2"/>
          <p:cNvSpPr>
            <a:spLocks noGrp="1"/>
          </p:cNvSpPr>
          <p:nvPr>
            <p:ph type="body" idx="1"/>
          </p:nvPr>
        </p:nvSpPr>
        <p:spPr>
          <a:xfrm>
            <a:off x="609600" y="1676400"/>
            <a:ext cx="5242560" cy="533400"/>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86000"/>
            <a:ext cx="5242560" cy="3886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533400"/>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800" b="0" kern="1200" dirty="0" smtClean="0">
                <a:solidFill>
                  <a:schemeClr val="tx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286000"/>
            <a:ext cx="5242560" cy="3886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E6C5E-EB96-49E9-952F-FF78FFA9C84B}" type="datetimeFigureOut">
              <a:rPr lang="en-US" smtClean="0"/>
              <a:t>6/19/2019</a:t>
            </a:fld>
            <a:endParaRPr lang="en-US"/>
          </a:p>
        </p:txBody>
      </p:sp>
      <p:sp>
        <p:nvSpPr>
          <p:cNvPr id="9" name="Slide Number Placeholder 8"/>
          <p:cNvSpPr>
            <a:spLocks noGrp="1"/>
          </p:cNvSpPr>
          <p:nvPr>
            <p:ph type="sldNum" sz="quarter" idx="12"/>
          </p:nvPr>
        </p:nvSpPr>
        <p:spPr/>
        <p:txBody>
          <a:bodyPr/>
          <a:lstStyle/>
          <a:p>
            <a:fld id="{52B164CB-43F5-49F7-AA62-A48E0172D161}" type="slidenum">
              <a:rPr lang="en-US" smtClean="0"/>
              <a:t>‹#›</a:t>
            </a:fld>
            <a:endParaRPr lang="en-US"/>
          </a:p>
        </p:txBody>
      </p:sp>
      <p:sp>
        <p:nvSpPr>
          <p:cNvPr id="12"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cxnSp>
        <p:nvCxnSpPr>
          <p:cNvPr id="13" name="Straight Connector 12"/>
          <p:cNvCxnSpPr/>
          <p:nvPr/>
        </p:nvCxnSpPr>
        <p:spPr>
          <a:xfrm>
            <a:off x="6096000" y="1676400"/>
            <a:ext cx="0" cy="44958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e Charts-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7" name="Chart Placeholder 6"/>
          <p:cNvSpPr>
            <a:spLocks noGrp="1"/>
          </p:cNvSpPr>
          <p:nvPr>
            <p:ph type="chart" sz="quarter" idx="13"/>
          </p:nvPr>
        </p:nvSpPr>
        <p:spPr>
          <a:xfrm>
            <a:off x="609600" y="1905000"/>
            <a:ext cx="2743200" cy="2057400"/>
          </a:xfrm>
        </p:spPr>
        <p:txBody>
          <a:bodyPr/>
          <a:lstStyle/>
          <a:p>
            <a:r>
              <a:rPr lang="en-US"/>
              <a:t>Click icon to add chart</a:t>
            </a:r>
          </a:p>
        </p:txBody>
      </p:sp>
      <p:sp>
        <p:nvSpPr>
          <p:cNvPr id="8" name="Chart Placeholder 6"/>
          <p:cNvSpPr>
            <a:spLocks noGrp="1"/>
          </p:cNvSpPr>
          <p:nvPr>
            <p:ph type="chart" sz="quarter" idx="14"/>
          </p:nvPr>
        </p:nvSpPr>
        <p:spPr>
          <a:xfrm>
            <a:off x="3352800" y="1905000"/>
            <a:ext cx="2743200" cy="2057400"/>
          </a:xfrm>
        </p:spPr>
        <p:txBody>
          <a:bodyPr/>
          <a:lstStyle/>
          <a:p>
            <a:r>
              <a:rPr lang="en-US"/>
              <a:t>Click icon to add chart</a:t>
            </a:r>
          </a:p>
        </p:txBody>
      </p:sp>
      <p:sp>
        <p:nvSpPr>
          <p:cNvPr id="9" name="Chart Placeholder 6"/>
          <p:cNvSpPr>
            <a:spLocks noGrp="1"/>
          </p:cNvSpPr>
          <p:nvPr>
            <p:ph type="chart" sz="quarter" idx="15"/>
          </p:nvPr>
        </p:nvSpPr>
        <p:spPr>
          <a:xfrm>
            <a:off x="6096000" y="1905000"/>
            <a:ext cx="2743200" cy="2057400"/>
          </a:xfrm>
        </p:spPr>
        <p:txBody>
          <a:bodyPr/>
          <a:lstStyle/>
          <a:p>
            <a:r>
              <a:rPr lang="en-US"/>
              <a:t>Click icon to add chart</a:t>
            </a:r>
          </a:p>
        </p:txBody>
      </p:sp>
      <p:sp>
        <p:nvSpPr>
          <p:cNvPr id="10" name="Chart Placeholder 6"/>
          <p:cNvSpPr>
            <a:spLocks noGrp="1"/>
          </p:cNvSpPr>
          <p:nvPr>
            <p:ph type="chart" sz="quarter" idx="16"/>
          </p:nvPr>
        </p:nvSpPr>
        <p:spPr>
          <a:xfrm>
            <a:off x="8839200" y="1905000"/>
            <a:ext cx="2743200" cy="2057400"/>
          </a:xfrm>
        </p:spPr>
        <p:txBody>
          <a:bodyPr/>
          <a:lstStyle/>
          <a:p>
            <a:r>
              <a:rPr lang="en-US"/>
              <a:t>Click icon to add chart</a:t>
            </a:r>
          </a:p>
        </p:txBody>
      </p:sp>
      <p:sp>
        <p:nvSpPr>
          <p:cNvPr id="15" name="Text Placeholder 14"/>
          <p:cNvSpPr>
            <a:spLocks noGrp="1"/>
          </p:cNvSpPr>
          <p:nvPr>
            <p:ph type="body" sz="quarter" idx="18" hasCustomPrompt="1"/>
          </p:nvPr>
        </p:nvSpPr>
        <p:spPr>
          <a:xfrm>
            <a:off x="6096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6" name="Text Placeholder 14"/>
          <p:cNvSpPr>
            <a:spLocks noGrp="1"/>
          </p:cNvSpPr>
          <p:nvPr>
            <p:ph type="body" sz="quarter" idx="19" hasCustomPrompt="1"/>
          </p:nvPr>
        </p:nvSpPr>
        <p:spPr>
          <a:xfrm>
            <a:off x="33528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7" name="Text Placeholder 14"/>
          <p:cNvSpPr>
            <a:spLocks noGrp="1"/>
          </p:cNvSpPr>
          <p:nvPr>
            <p:ph type="body" sz="quarter" idx="20" hasCustomPrompt="1"/>
          </p:nvPr>
        </p:nvSpPr>
        <p:spPr>
          <a:xfrm>
            <a:off x="60960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8" name="Text Placeholder 14"/>
          <p:cNvSpPr>
            <a:spLocks noGrp="1"/>
          </p:cNvSpPr>
          <p:nvPr>
            <p:ph type="body" sz="quarter" idx="21" hasCustomPrompt="1"/>
          </p:nvPr>
        </p:nvSpPr>
        <p:spPr>
          <a:xfrm>
            <a:off x="8839200" y="4038600"/>
            <a:ext cx="2743200" cy="1524000"/>
          </a:xfrm>
        </p:spPr>
        <p:txBody>
          <a:bodyPr>
            <a:normAutofit/>
          </a:bodyPr>
          <a:lstStyle>
            <a:lvl4pPr>
              <a:defRPr sz="1200"/>
            </a:lvl4pPr>
            <a:lvl5pPr>
              <a:defRPr sz="1200"/>
            </a:lvl5pPr>
          </a:lstStyle>
          <a:p>
            <a:pPr lvl="3"/>
            <a:r>
              <a:rPr lang="en-US" dirty="0"/>
              <a:t>Fourth level</a:t>
            </a:r>
          </a:p>
          <a:p>
            <a:pPr lvl="4"/>
            <a:r>
              <a:rPr lang="en-US" dirty="0"/>
              <a:t>Fifth level</a:t>
            </a:r>
          </a:p>
        </p:txBody>
      </p:sp>
      <p:sp>
        <p:nvSpPr>
          <p:cNvPr id="19" name="Text Placeholder 10"/>
          <p:cNvSpPr>
            <a:spLocks noGrp="1"/>
          </p:cNvSpPr>
          <p:nvPr>
            <p:ph type="body" sz="quarter" idx="22"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5E6C5E-EB96-49E9-952F-FF78FFA9C84B}" type="datetimeFigureOut">
              <a:rPr lang="en-US" smtClean="0"/>
              <a:t>6/19/2019</a:t>
            </a:fld>
            <a:endParaRPr lang="en-US"/>
          </a:p>
        </p:txBody>
      </p:sp>
      <p:sp>
        <p:nvSpPr>
          <p:cNvPr id="5" name="Slide Number Placeholder 4"/>
          <p:cNvSpPr>
            <a:spLocks noGrp="1"/>
          </p:cNvSpPr>
          <p:nvPr>
            <p:ph type="sldNum" sz="quarter" idx="12"/>
          </p:nvPr>
        </p:nvSpPr>
        <p:spPr/>
        <p:txBody>
          <a:bodyPr/>
          <a:lstStyle/>
          <a:p>
            <a:fld id="{52B164CB-43F5-49F7-AA62-A48E0172D161}" type="slidenum">
              <a:rPr lang="en-US" smtClean="0"/>
              <a:t>‹#›</a:t>
            </a:fld>
            <a:endParaRPr lang="en-US"/>
          </a:p>
        </p:txBody>
      </p:sp>
      <p:sp>
        <p:nvSpPr>
          <p:cNvPr id="11" name="Table Placeholder 10"/>
          <p:cNvSpPr>
            <a:spLocks noGrp="1"/>
          </p:cNvSpPr>
          <p:nvPr>
            <p:ph type="tbl" sz="quarter" idx="17"/>
          </p:nvPr>
        </p:nvSpPr>
        <p:spPr>
          <a:xfrm>
            <a:off x="609600" y="1676400"/>
            <a:ext cx="5486400" cy="1447800"/>
          </a:xfrm>
        </p:spPr>
        <p:txBody>
          <a:bodyPr/>
          <a:lstStyle/>
          <a:p>
            <a:r>
              <a:rPr lang="en-US"/>
              <a:t>Click icon to add table</a:t>
            </a:r>
          </a:p>
        </p:txBody>
      </p:sp>
      <p:sp>
        <p:nvSpPr>
          <p:cNvPr id="13" name="Chart Placeholder 12"/>
          <p:cNvSpPr>
            <a:spLocks noGrp="1"/>
          </p:cNvSpPr>
          <p:nvPr>
            <p:ph type="chart" sz="quarter" idx="18"/>
          </p:nvPr>
        </p:nvSpPr>
        <p:spPr>
          <a:xfrm>
            <a:off x="609600" y="3124200"/>
            <a:ext cx="10972800" cy="2895600"/>
          </a:xfrm>
        </p:spPr>
        <p:txBody>
          <a:bodyPr/>
          <a:lstStyle/>
          <a:p>
            <a:r>
              <a:rPr lang="en-US"/>
              <a:t>Click icon to add chart</a:t>
            </a:r>
          </a:p>
        </p:txBody>
      </p:sp>
      <p:sp>
        <p:nvSpPr>
          <p:cNvPr id="10" name="Text Placeholder 10"/>
          <p:cNvSpPr>
            <a:spLocks noGrp="1"/>
          </p:cNvSpPr>
          <p:nvPr>
            <p:ph type="body" sz="quarter" idx="19" hasCustomPrompt="1"/>
          </p:nvPr>
        </p:nvSpPr>
        <p:spPr>
          <a:xfrm>
            <a:off x="609600" y="6172200"/>
            <a:ext cx="10972800" cy="304800"/>
          </a:xfrm>
        </p:spPr>
        <p:txBody>
          <a:bodyPr>
            <a:normAutofit/>
          </a:bodyPr>
          <a:lstStyle>
            <a:lvl1pPr>
              <a:buNone/>
              <a:defRPr sz="1200"/>
            </a:lvl1pPr>
          </a:lstStyle>
          <a:p>
            <a:r>
              <a:rPr lang="en-US" sz="1200" dirty="0">
                <a:solidFill>
                  <a:schemeClr val="tx1"/>
                </a:solidFill>
              </a:rPr>
              <a:t>Please put your source here</a:t>
            </a:r>
          </a:p>
        </p:txBody>
      </p:sp>
      <p:sp>
        <p:nvSpPr>
          <p:cNvPr id="14" name="Text Placeholder 13"/>
          <p:cNvSpPr>
            <a:spLocks noGrp="1"/>
          </p:cNvSpPr>
          <p:nvPr>
            <p:ph type="body" sz="quarter" idx="20" hasCustomPrompt="1"/>
          </p:nvPr>
        </p:nvSpPr>
        <p:spPr>
          <a:xfrm>
            <a:off x="6299200" y="1676400"/>
            <a:ext cx="5283200" cy="1447800"/>
          </a:xfrm>
        </p:spPr>
        <p:txBody>
          <a:bodyPr>
            <a:normAutofit/>
          </a:bodyPr>
          <a:lstStyle>
            <a:lvl1pPr>
              <a:buNone/>
              <a:defRPr sz="1200"/>
            </a:lvl1pPr>
          </a:lstStyle>
          <a:p>
            <a:pPr lvl="0"/>
            <a:r>
              <a:rPr lang="en-US" dirty="0"/>
              <a:t>Put your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3.png"/><Relationship Id="rId2" Type="http://schemas.openxmlformats.org/officeDocument/2006/relationships/slideLayout" Target="../slideLayouts/slideLayout18.xml"/><Relationship Id="rId16"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6528816"/>
            <a:ext cx="2438400" cy="329184"/>
          </a:xfrm>
          <a:prstGeom prst="rect">
            <a:avLst/>
          </a:prstGeom>
        </p:spPr>
        <p:txBody>
          <a:bodyPr vert="horz" lIns="91440" tIns="45720" rIns="91440" bIns="45720" rtlCol="0" anchor="ctr"/>
          <a:lstStyle>
            <a:lvl1pPr algn="l">
              <a:defRPr sz="900" b="0">
                <a:solidFill>
                  <a:schemeClr val="accent4"/>
                </a:solidFill>
              </a:defRPr>
            </a:lvl1pPr>
          </a:lstStyle>
          <a:p>
            <a:fld id="{A65E6C5E-EB96-49E9-952F-FF78FFA9C84B}" type="datetimeFigureOut">
              <a:rPr lang="en-US" smtClean="0"/>
              <a:pPr/>
              <a:t>6/19/2019</a:t>
            </a:fld>
            <a:endParaRPr lang="en-US"/>
          </a:p>
        </p:txBody>
      </p:sp>
      <p:sp>
        <p:nvSpPr>
          <p:cNvPr id="6" name="Slide Number Placeholder 5"/>
          <p:cNvSpPr>
            <a:spLocks noGrp="1"/>
          </p:cNvSpPr>
          <p:nvPr>
            <p:ph type="sldNum" sz="quarter" idx="4"/>
          </p:nvPr>
        </p:nvSpPr>
        <p:spPr>
          <a:xfrm>
            <a:off x="5384800" y="6528816"/>
            <a:ext cx="1422400" cy="329184"/>
          </a:xfrm>
          <a:prstGeom prst="rect">
            <a:avLst/>
          </a:prstGeom>
        </p:spPr>
        <p:txBody>
          <a:bodyPr vert="horz" lIns="91440" tIns="45720" rIns="91440" bIns="45720" rtlCol="0" anchor="ctr"/>
          <a:lstStyle>
            <a:lvl1pPr algn="ctr">
              <a:defRPr sz="900" b="0">
                <a:solidFill>
                  <a:schemeClr val="accent4"/>
                </a:solidFill>
              </a:defRPr>
            </a:lvl1pPr>
          </a:lstStyle>
          <a:p>
            <a:fld id="{52B164CB-43F5-49F7-AA62-A48E0172D161}" type="slidenum">
              <a:rPr lang="en-US" smtClean="0"/>
              <a:pPr/>
              <a:t>‹#›</a:t>
            </a:fld>
            <a:endParaRPr lang="en-US"/>
          </a:p>
        </p:txBody>
      </p:sp>
      <p:grpSp>
        <p:nvGrpSpPr>
          <p:cNvPr id="14" name="Group 13"/>
          <p:cNvGrpSpPr/>
          <p:nvPr userDrawn="1"/>
        </p:nvGrpSpPr>
        <p:grpSpPr>
          <a:xfrm>
            <a:off x="146824" y="6464024"/>
            <a:ext cx="1376427" cy="263524"/>
            <a:chOff x="7345298" y="6518275"/>
            <a:chExt cx="1376427" cy="263525"/>
          </a:xfrm>
        </p:grpSpPr>
        <p:pic>
          <p:nvPicPr>
            <p:cNvPr id="15" name="Picture 2" descr="C:\Users\ynong\Desktop\pic sources\MassDOT_Logo_Color.png"/>
            <p:cNvPicPr>
              <a:picLocks noChangeAspect="1" noChangeArrowheads="1"/>
            </p:cNvPicPr>
            <p:nvPr userDrawn="1"/>
          </p:nvPicPr>
          <p:blipFill>
            <a:blip r:embed="rId18" cstate="print"/>
            <a:srcRect/>
            <a:stretch>
              <a:fillRect/>
            </a:stretch>
          </p:blipFill>
          <p:spPr bwMode="auto">
            <a:xfrm>
              <a:off x="7345298" y="6553200"/>
              <a:ext cx="1036702" cy="211518"/>
            </a:xfrm>
            <a:prstGeom prst="rect">
              <a:avLst/>
            </a:prstGeom>
            <a:noFill/>
          </p:spPr>
        </p:pic>
        <p:pic>
          <p:nvPicPr>
            <p:cNvPr id="16" name="Picture 3" descr="C:\Users\ynong\Desktop\pic sources\500px-MBTA_svg.png"/>
            <p:cNvPicPr>
              <a:picLocks noChangeAspect="1" noChangeArrowheads="1"/>
            </p:cNvPicPr>
            <p:nvPr userDrawn="1"/>
          </p:nvPicPr>
          <p:blipFill>
            <a:blip r:embed="rId19" cstate="print"/>
            <a:srcRect/>
            <a:stretch>
              <a:fillRect/>
            </a:stretch>
          </p:blipFill>
          <p:spPr bwMode="auto">
            <a:xfrm>
              <a:off x="8458200" y="6518275"/>
              <a:ext cx="263525" cy="263525"/>
            </a:xfrm>
            <a:prstGeom prst="rect">
              <a:avLst/>
            </a:prstGeom>
            <a:noFill/>
          </p:spPr>
        </p:pic>
      </p:grpSp>
    </p:spTree>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4" r:id="rId5"/>
    <p:sldLayoutId id="2147483665" r:id="rId6"/>
    <p:sldLayoutId id="2147483666" r:id="rId7"/>
    <p:sldLayoutId id="2147483667" r:id="rId8"/>
    <p:sldLayoutId id="2147483669" r:id="rId9"/>
    <p:sldLayoutId id="2147483670" r:id="rId10"/>
    <p:sldLayoutId id="2147483671" r:id="rId11"/>
    <p:sldLayoutId id="2147483672" r:id="rId12"/>
    <p:sldLayoutId id="2147483673" r:id="rId13"/>
    <p:sldLayoutId id="2147483674" r:id="rId14"/>
    <p:sldLayoutId id="2147483675" r:id="rId15"/>
    <p:sldLayoutId id="2147483702" r:id="rId16"/>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9127152" cy="381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685800"/>
            <a:ext cx="10972800" cy="5791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203200" y="381001"/>
            <a:ext cx="13208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6528816"/>
            <a:ext cx="2438400" cy="329184"/>
          </a:xfrm>
          <a:prstGeom prst="rect">
            <a:avLst/>
          </a:prstGeom>
        </p:spPr>
        <p:txBody>
          <a:bodyPr vert="horz" lIns="91440" tIns="45720" rIns="91440" bIns="45720" rtlCol="0" anchor="ctr"/>
          <a:lstStyle>
            <a:lvl1pPr algn="l">
              <a:defRPr sz="900" b="0">
                <a:solidFill>
                  <a:schemeClr val="accent4"/>
                </a:solidFill>
              </a:defRPr>
            </a:lvl1pPr>
          </a:lstStyle>
          <a:p>
            <a:fld id="{A65E6C5E-EB96-49E9-952F-FF78FFA9C84B}" type="datetimeFigureOut">
              <a:rPr lang="en-US" smtClean="0"/>
              <a:pPr/>
              <a:t>6/19/2019</a:t>
            </a:fld>
            <a:endParaRPr lang="en-US" dirty="0"/>
          </a:p>
        </p:txBody>
      </p:sp>
      <p:sp>
        <p:nvSpPr>
          <p:cNvPr id="6" name="Slide Number Placeholder 5"/>
          <p:cNvSpPr>
            <a:spLocks noGrp="1"/>
          </p:cNvSpPr>
          <p:nvPr>
            <p:ph type="sldNum" sz="quarter" idx="4"/>
          </p:nvPr>
        </p:nvSpPr>
        <p:spPr>
          <a:xfrm>
            <a:off x="5384800" y="6528816"/>
            <a:ext cx="1422400" cy="329184"/>
          </a:xfrm>
          <a:prstGeom prst="rect">
            <a:avLst/>
          </a:prstGeom>
        </p:spPr>
        <p:txBody>
          <a:bodyPr vert="horz" lIns="91440" tIns="45720" rIns="91440" bIns="45720" rtlCol="0" anchor="ctr"/>
          <a:lstStyle>
            <a:lvl1pPr algn="ctr">
              <a:defRPr sz="900" b="0">
                <a:solidFill>
                  <a:schemeClr val="accent4"/>
                </a:solidFill>
              </a:defRPr>
            </a:lvl1pPr>
          </a:lstStyle>
          <a:p>
            <a:fld id="{52B164CB-43F5-49F7-AA62-A48E0172D161}" type="slidenum">
              <a:rPr lang="en-US" smtClean="0"/>
              <a:pPr/>
              <a:t>‹#›</a:t>
            </a:fld>
            <a:endParaRPr lang="en-US"/>
          </a:p>
        </p:txBody>
      </p:sp>
      <p:grpSp>
        <p:nvGrpSpPr>
          <p:cNvPr id="11" name="Group 10"/>
          <p:cNvGrpSpPr/>
          <p:nvPr/>
        </p:nvGrpSpPr>
        <p:grpSpPr>
          <a:xfrm>
            <a:off x="10116651" y="6501194"/>
            <a:ext cx="1835236" cy="263524"/>
            <a:chOff x="7345298" y="6518275"/>
            <a:chExt cx="1376427" cy="263525"/>
          </a:xfrm>
        </p:grpSpPr>
        <p:pic>
          <p:nvPicPr>
            <p:cNvPr id="12" name="Picture 2" descr="C:\Users\ynong\Desktop\pic sources\MassDOT_Logo_Color.png"/>
            <p:cNvPicPr>
              <a:picLocks noChangeAspect="1" noChangeArrowheads="1"/>
            </p:cNvPicPr>
            <p:nvPr userDrawn="1"/>
          </p:nvPicPr>
          <p:blipFill>
            <a:blip r:embed="rId16" cstate="print"/>
            <a:srcRect/>
            <a:stretch>
              <a:fillRect/>
            </a:stretch>
          </p:blipFill>
          <p:spPr bwMode="auto">
            <a:xfrm>
              <a:off x="7345298" y="6553200"/>
              <a:ext cx="1036702" cy="211518"/>
            </a:xfrm>
            <a:prstGeom prst="rect">
              <a:avLst/>
            </a:prstGeom>
            <a:noFill/>
          </p:spPr>
        </p:pic>
        <p:pic>
          <p:nvPicPr>
            <p:cNvPr id="13" name="Picture 3" descr="C:\Users\ynong\Desktop\pic sources\500px-MBTA_svg.png"/>
            <p:cNvPicPr>
              <a:picLocks noChangeAspect="1" noChangeArrowheads="1"/>
            </p:cNvPicPr>
            <p:nvPr userDrawn="1"/>
          </p:nvPicPr>
          <p:blipFill>
            <a:blip r:embed="rId17" cstate="print"/>
            <a:srcRect/>
            <a:stretch>
              <a:fillRect/>
            </a:stretch>
          </p:blipFill>
          <p:spPr bwMode="auto">
            <a:xfrm>
              <a:off x="8458200" y="6518275"/>
              <a:ext cx="263525" cy="263525"/>
            </a:xfrm>
            <a:prstGeom prst="rect">
              <a:avLst/>
            </a:prstGeom>
            <a:noFill/>
          </p:spPr>
        </p:pic>
      </p:grpSp>
      <p:sp>
        <p:nvSpPr>
          <p:cNvPr id="14" name="Rectangle 13"/>
          <p:cNvSpPr/>
          <p:nvPr userDrawn="1"/>
        </p:nvSpPr>
        <p:spPr>
          <a:xfrm>
            <a:off x="10657399" y="381001"/>
            <a:ext cx="13208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25573244"/>
      </p:ext>
    </p:extLst>
  </p:cSld>
  <p:clrMap bg1="lt1" tx1="dk1" bg2="lt2" tx2="dk2" accent1="accent1" accent2="accent2" accent3="accent3" accent4="accent4" accent5="accent5" accent6="accent6" hlink="hlink" folHlink="folHlink"/>
  <p:sldLayoutIdLst>
    <p:sldLayoutId id="2147483677" r:id="rId1"/>
    <p:sldLayoutId id="2147483683" r:id="rId2"/>
    <p:sldLayoutId id="2147483694" r:id="rId3"/>
    <p:sldLayoutId id="2147483693" r:id="rId4"/>
    <p:sldLayoutId id="2147483692" r:id="rId5"/>
    <p:sldLayoutId id="2147483696" r:id="rId6"/>
    <p:sldLayoutId id="2147483697" r:id="rId7"/>
    <p:sldLayoutId id="2147483698" r:id="rId8"/>
    <p:sldLayoutId id="2147483699" r:id="rId9"/>
    <p:sldLayoutId id="2147483700" r:id="rId10"/>
    <p:sldLayoutId id="2147483701" r:id="rId11"/>
    <p:sldLayoutId id="2147483687" r:id="rId12"/>
    <p:sldLayoutId id="2147483695" r:id="rId13"/>
    <p:sldLayoutId id="2147483688" r:id="rId14"/>
  </p:sldLayoutIdLst>
  <p:txStyles>
    <p:titleStyle>
      <a:lvl1pPr algn="ctr"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MBTA Network Redesign </a:t>
            </a:r>
          </a:p>
        </p:txBody>
      </p:sp>
      <p:sp>
        <p:nvSpPr>
          <p:cNvPr id="3" name="Subtitle 2"/>
          <p:cNvSpPr>
            <a:spLocks noGrp="1"/>
          </p:cNvSpPr>
          <p:nvPr>
            <p:ph type="subTitle" idx="1"/>
          </p:nvPr>
        </p:nvSpPr>
        <p:spPr/>
        <p:txBody>
          <a:bodyPr/>
          <a:lstStyle/>
          <a:p>
            <a:r>
              <a:rPr lang="en-US" dirty="0"/>
              <a:t>Overview of Metrics</a:t>
            </a:r>
          </a:p>
        </p:txBody>
      </p:sp>
    </p:spTree>
    <p:extLst>
      <p:ext uri="{BB962C8B-B14F-4D97-AF65-F5344CB8AC3E}">
        <p14:creationId xmlns:p14="http://schemas.microsoft.com/office/powerpoint/2010/main" val="622194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Current Trip Travel Time Competitiveness</a:t>
            </a:r>
          </a:p>
        </p:txBody>
      </p:sp>
      <p:sp>
        <p:nvSpPr>
          <p:cNvPr id="3" name="Text Placeholder 2"/>
          <p:cNvSpPr>
            <a:spLocks noGrp="1"/>
          </p:cNvSpPr>
          <p:nvPr>
            <p:ph type="body" idx="1"/>
          </p:nvPr>
        </p:nvSpPr>
        <p:spPr/>
        <p:txBody>
          <a:bodyPr/>
          <a:lstStyle/>
          <a:p>
            <a:r>
              <a:rPr lang="en-US" dirty="0"/>
              <a:t> Why this metric?</a:t>
            </a:r>
          </a:p>
          <a:p>
            <a:r>
              <a:rPr lang="en-US" dirty="0"/>
              <a:t> Methodology</a:t>
            </a:r>
          </a:p>
          <a:p>
            <a:r>
              <a:rPr lang="en-US" dirty="0"/>
              <a:t> Outstanding questions</a:t>
            </a:r>
          </a:p>
        </p:txBody>
      </p:sp>
      <p:sp>
        <p:nvSpPr>
          <p:cNvPr id="4" name="TextBox 3"/>
          <p:cNvSpPr txBox="1"/>
          <p:nvPr/>
        </p:nvSpPr>
        <p:spPr>
          <a:xfrm>
            <a:off x="1676400" y="1502136"/>
            <a:ext cx="762000" cy="1323439"/>
          </a:xfrm>
          <a:prstGeom prst="rect">
            <a:avLst/>
          </a:prstGeom>
          <a:noFill/>
        </p:spPr>
        <p:txBody>
          <a:bodyPr wrap="square" rtlCol="0">
            <a:spAutoFit/>
          </a:bodyPr>
          <a:lstStyle/>
          <a:p>
            <a:r>
              <a:rPr lang="en-US" sz="8000" b="1" dirty="0">
                <a:solidFill>
                  <a:schemeClr val="bg1"/>
                </a:solidFill>
              </a:rPr>
              <a:t>1</a:t>
            </a:r>
          </a:p>
        </p:txBody>
      </p:sp>
    </p:spTree>
    <p:extLst>
      <p:ext uri="{BB962C8B-B14F-4D97-AF65-F5344CB8AC3E}">
        <p14:creationId xmlns:p14="http://schemas.microsoft.com/office/powerpoint/2010/main" val="289612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metric and why?</a:t>
            </a:r>
          </a:p>
        </p:txBody>
      </p:sp>
      <p:sp>
        <p:nvSpPr>
          <p:cNvPr id="3" name="Content Placeholder 2"/>
          <p:cNvSpPr>
            <a:spLocks noGrp="1"/>
          </p:cNvSpPr>
          <p:nvPr>
            <p:ph idx="1"/>
          </p:nvPr>
        </p:nvSpPr>
        <p:spPr/>
        <p:txBody>
          <a:bodyPr>
            <a:normAutofit fontScale="92500" lnSpcReduction="10000"/>
          </a:bodyPr>
          <a:lstStyle/>
          <a:p>
            <a:r>
              <a:rPr lang="en-US" dirty="0"/>
              <a:t>Goals: What is the baseline of competitiveness given current MBTA network and current trip-making patterns?</a:t>
            </a:r>
          </a:p>
          <a:p>
            <a:pPr lvl="1"/>
            <a:r>
              <a:rPr lang="en-US" dirty="0"/>
              <a:t>Will be evaluated under economy, environment, and equity lens for relevant baselines </a:t>
            </a:r>
          </a:p>
          <a:p>
            <a:pPr marL="274320" lvl="1" indent="0">
              <a:buNone/>
            </a:pPr>
            <a:endParaRPr lang="en-US" dirty="0"/>
          </a:p>
          <a:p>
            <a:r>
              <a:rPr lang="en-US" dirty="0"/>
              <a:t>Definition:</a:t>
            </a:r>
          </a:p>
          <a:p>
            <a:pPr lvl="1"/>
            <a:r>
              <a:rPr lang="en-US" dirty="0"/>
              <a:t>% of all trips being made in the MBTA service area that can be made competitively using MBTA services compared to driving </a:t>
            </a:r>
          </a:p>
          <a:p>
            <a:pPr lvl="1"/>
            <a:endParaRPr lang="en-US" dirty="0"/>
          </a:p>
          <a:p>
            <a:r>
              <a:rPr lang="en-US" dirty="0"/>
              <a:t>Purpose:</a:t>
            </a:r>
          </a:p>
          <a:p>
            <a:pPr lvl="1"/>
            <a:r>
              <a:rPr lang="en-US" dirty="0"/>
              <a:t>This measure attempts to capture the MBTA’s ability to meet current demand for trip making in the region</a:t>
            </a:r>
          </a:p>
          <a:p>
            <a:pPr lvl="1"/>
            <a:r>
              <a:rPr lang="en-US" dirty="0"/>
              <a:t>This measure highlights high-demand OD pairs, incentivizing the provision of services in these areas</a:t>
            </a:r>
          </a:p>
          <a:p>
            <a:pPr lvl="1"/>
            <a:r>
              <a:rPr lang="en-US" dirty="0"/>
              <a:t>Measure can be constrained as needed for each of the goals: to high-demand times (economy), to set different competitiveness thresholds (equity), etc.</a:t>
            </a:r>
          </a:p>
          <a:p>
            <a:pPr lvl="1"/>
            <a:endParaRPr lang="en-US" dirty="0"/>
          </a:p>
          <a:p>
            <a:pPr lvl="1"/>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14675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Current Competitiveness</a:t>
            </a:r>
          </a:p>
        </p:txBody>
      </p:sp>
      <p:sp>
        <p:nvSpPr>
          <p:cNvPr id="3" name="Content Placeholder 2"/>
          <p:cNvSpPr>
            <a:spLocks noGrp="1"/>
          </p:cNvSpPr>
          <p:nvPr>
            <p:ph idx="1"/>
          </p:nvPr>
        </p:nvSpPr>
        <p:spPr/>
        <p:txBody>
          <a:bodyPr/>
          <a:lstStyle/>
          <a:p>
            <a:r>
              <a:rPr lang="en-US" dirty="0"/>
              <a:t>Select desired geography (</a:t>
            </a:r>
            <a:r>
              <a:rPr lang="en-US" b="1" dirty="0"/>
              <a:t>intersection</a:t>
            </a:r>
            <a:r>
              <a:rPr lang="en-US" dirty="0"/>
              <a:t>, block, etc.)</a:t>
            </a:r>
          </a:p>
          <a:p>
            <a:r>
              <a:rPr lang="en-US" dirty="0"/>
              <a:t>Associate a </a:t>
            </a:r>
            <a:r>
              <a:rPr lang="en-US" dirty="0" err="1"/>
              <a:t>lat</a:t>
            </a:r>
            <a:r>
              <a:rPr lang="en-US" dirty="0"/>
              <a:t>/long with each geography</a:t>
            </a:r>
          </a:p>
          <a:p>
            <a:r>
              <a:rPr lang="en-US" dirty="0"/>
              <a:t>Run each OD pair through trip planning software to identify travel times during peak, off-peak, and weekend for driving and transit</a:t>
            </a:r>
          </a:p>
          <a:p>
            <a:r>
              <a:rPr lang="en-US" dirty="0"/>
              <a:t>Select a ‘competitive’ threshold to compare car travel times and transit travel times</a:t>
            </a:r>
          </a:p>
          <a:p>
            <a:r>
              <a:rPr lang="en-US" dirty="0"/>
              <a:t>Compare total travel time for modes and identify which one is competitive</a:t>
            </a:r>
          </a:p>
          <a:p>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74453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Threshold Example</a:t>
            </a:r>
          </a:p>
        </p:txBody>
      </p:sp>
      <p:sp>
        <p:nvSpPr>
          <p:cNvPr id="4" name="Text Placeholder 3"/>
          <p:cNvSpPr>
            <a:spLocks noGrp="1"/>
          </p:cNvSpPr>
          <p:nvPr>
            <p:ph type="body" sz="quarter" idx="19"/>
          </p:nvPr>
        </p:nvSpPr>
        <p:spPr/>
        <p:txBody>
          <a:bodyPr/>
          <a:lstStyle/>
          <a:p>
            <a:endParaRPr lang="en-US"/>
          </a:p>
        </p:txBody>
      </p:sp>
      <p:pic>
        <p:nvPicPr>
          <p:cNvPr id="6" name="Picture 5"/>
          <p:cNvPicPr>
            <a:picLocks noChangeAspect="1"/>
          </p:cNvPicPr>
          <p:nvPr/>
        </p:nvPicPr>
        <p:blipFill>
          <a:blip r:embed="rId2"/>
          <a:stretch>
            <a:fillRect/>
          </a:stretch>
        </p:blipFill>
        <p:spPr>
          <a:xfrm>
            <a:off x="1494515" y="1828800"/>
            <a:ext cx="9202970" cy="3683000"/>
          </a:xfrm>
          <a:prstGeom prst="rect">
            <a:avLst/>
          </a:prstGeom>
        </p:spPr>
      </p:pic>
    </p:spTree>
    <p:extLst>
      <p:ext uri="{BB962C8B-B14F-4D97-AF65-F5344CB8AC3E}">
        <p14:creationId xmlns:p14="http://schemas.microsoft.com/office/powerpoint/2010/main" val="1791741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4507"/>
            <a:ext cx="10972800" cy="990600"/>
          </a:xfrm>
        </p:spPr>
        <p:txBody>
          <a:bodyPr/>
          <a:lstStyle/>
          <a:p>
            <a:r>
              <a:rPr lang="en-US" dirty="0" smtClean="0"/>
              <a:t>Example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066806"/>
            <a:ext cx="8888065" cy="5391902"/>
          </a:xfrm>
          <a:prstGeom prst="rect">
            <a:avLst/>
          </a:prstGeom>
        </p:spPr>
      </p:pic>
      <p:sp>
        <p:nvSpPr>
          <p:cNvPr id="6" name="TextBox 5"/>
          <p:cNvSpPr txBox="1"/>
          <p:nvPr/>
        </p:nvSpPr>
        <p:spPr>
          <a:xfrm>
            <a:off x="2159671" y="6458708"/>
            <a:ext cx="4391891" cy="276999"/>
          </a:xfrm>
          <a:prstGeom prst="rect">
            <a:avLst/>
          </a:prstGeom>
          <a:solidFill>
            <a:schemeClr val="bg1"/>
          </a:solidFill>
        </p:spPr>
        <p:txBody>
          <a:bodyPr wrap="square" rtlCol="0">
            <a:spAutoFit/>
          </a:bodyPr>
          <a:lstStyle/>
          <a:p>
            <a:r>
              <a:rPr lang="en-US" sz="1200" b="1" i="1" dirty="0" smtClean="0"/>
              <a:t>Note: Competitiveness in this graphic is just focused on travel time</a:t>
            </a:r>
            <a:endParaRPr lang="en-US" sz="1200" b="1" i="1" dirty="0"/>
          </a:p>
        </p:txBody>
      </p:sp>
    </p:spTree>
    <p:extLst>
      <p:ext uri="{BB962C8B-B14F-4D97-AF65-F5344CB8AC3E}">
        <p14:creationId xmlns:p14="http://schemas.microsoft.com/office/powerpoint/2010/main" val="2506969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Equity Methodology Ideas</a:t>
            </a:r>
          </a:p>
        </p:txBody>
      </p:sp>
      <p:sp>
        <p:nvSpPr>
          <p:cNvPr id="3" name="Content Placeholder 2"/>
          <p:cNvSpPr>
            <a:spLocks noGrp="1"/>
          </p:cNvSpPr>
          <p:nvPr>
            <p:ph idx="1"/>
          </p:nvPr>
        </p:nvSpPr>
        <p:spPr/>
        <p:txBody>
          <a:bodyPr/>
          <a:lstStyle/>
          <a:p>
            <a:r>
              <a:rPr lang="en-US" dirty="0"/>
              <a:t>While the top level measure highlights high-demand OD pairs for the population as a whole, its equity counterpart should focus on high-demand trips for vulnerable populations</a:t>
            </a:r>
          </a:p>
          <a:p>
            <a:r>
              <a:rPr lang="en-US" dirty="0"/>
              <a:t>Measure would be place-based due to data constraints; the universe of trips would be narrowed down to places that have high proportions of targeted populations</a:t>
            </a:r>
          </a:p>
          <a:p>
            <a:r>
              <a:rPr lang="en-US" dirty="0"/>
              <a:t>Each population may have different thresholds about what makes service competitive, e.g. people that use mobility devices may value accessible stops and trips with less walking compared to other populations</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69301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Outstanding Questions</a:t>
            </a:r>
          </a:p>
        </p:txBody>
      </p:sp>
      <p:sp>
        <p:nvSpPr>
          <p:cNvPr id="3" name="Content Placeholder 2"/>
          <p:cNvSpPr>
            <a:spLocks noGrp="1"/>
          </p:cNvSpPr>
          <p:nvPr>
            <p:ph idx="1"/>
          </p:nvPr>
        </p:nvSpPr>
        <p:spPr/>
        <p:txBody>
          <a:bodyPr>
            <a:normAutofit/>
          </a:bodyPr>
          <a:lstStyle/>
          <a:p>
            <a:r>
              <a:rPr lang="en-US" dirty="0"/>
              <a:t>How to we capture park &amp; ride trips in a meaningful manner?</a:t>
            </a:r>
          </a:p>
          <a:p>
            <a:r>
              <a:rPr lang="en-US" dirty="0"/>
              <a:t>How do trip alternatives affect travel time competitiveness? How do we capture “real” trip alternatives?</a:t>
            </a:r>
          </a:p>
          <a:p>
            <a:r>
              <a:rPr lang="en-US" dirty="0"/>
              <a:t>How do we treat ‘walking’ only trips?</a:t>
            </a:r>
          </a:p>
          <a:p>
            <a:pPr lvl="1"/>
            <a:r>
              <a:rPr lang="en-US" dirty="0"/>
              <a:t>How does this bias the competitiveness of routes for people with high preference towards minimizing walking?</a:t>
            </a:r>
          </a:p>
          <a:p>
            <a:r>
              <a:rPr lang="en-US" dirty="0"/>
              <a:t>How do we deal with commuter rail?</a:t>
            </a:r>
          </a:p>
          <a:p>
            <a:r>
              <a:rPr lang="en-US" dirty="0"/>
              <a:t>What is the smallest available geography for the cell phone data?</a:t>
            </a:r>
          </a:p>
          <a:p>
            <a:r>
              <a:rPr lang="en-US" dirty="0"/>
              <a:t>How do you apply a framework similar to this to the other components of competitiveness? </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7216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Access to High-Demand Destinations</a:t>
            </a:r>
          </a:p>
        </p:txBody>
      </p:sp>
      <p:sp>
        <p:nvSpPr>
          <p:cNvPr id="3" name="Text Placeholder 2"/>
          <p:cNvSpPr>
            <a:spLocks noGrp="1"/>
          </p:cNvSpPr>
          <p:nvPr>
            <p:ph type="body" idx="1"/>
          </p:nvPr>
        </p:nvSpPr>
        <p:spPr/>
        <p:txBody>
          <a:bodyPr/>
          <a:lstStyle/>
          <a:p>
            <a:r>
              <a:rPr lang="en-US" dirty="0"/>
              <a:t> Why this metric?</a:t>
            </a:r>
          </a:p>
          <a:p>
            <a:r>
              <a:rPr lang="en-US" dirty="0"/>
              <a:t> Methodology</a:t>
            </a:r>
          </a:p>
          <a:p>
            <a:r>
              <a:rPr lang="en-US" dirty="0"/>
              <a:t> Outstanding questions</a:t>
            </a:r>
          </a:p>
        </p:txBody>
      </p:sp>
      <p:sp>
        <p:nvSpPr>
          <p:cNvPr id="4" name="TextBox 3"/>
          <p:cNvSpPr txBox="1"/>
          <p:nvPr/>
        </p:nvSpPr>
        <p:spPr>
          <a:xfrm>
            <a:off x="1676400" y="1473561"/>
            <a:ext cx="762000" cy="1323439"/>
          </a:xfrm>
          <a:prstGeom prst="rect">
            <a:avLst/>
          </a:prstGeom>
          <a:noFill/>
        </p:spPr>
        <p:txBody>
          <a:bodyPr wrap="square" rtlCol="0">
            <a:spAutoFit/>
          </a:bodyPr>
          <a:lstStyle/>
          <a:p>
            <a:r>
              <a:rPr lang="en-US" sz="8000" b="1" dirty="0">
                <a:solidFill>
                  <a:schemeClr val="bg1"/>
                </a:solidFill>
              </a:rPr>
              <a:t>2</a:t>
            </a:r>
          </a:p>
        </p:txBody>
      </p:sp>
    </p:spTree>
    <p:extLst>
      <p:ext uri="{BB962C8B-B14F-4D97-AF65-F5344CB8AC3E}">
        <p14:creationId xmlns:p14="http://schemas.microsoft.com/office/powerpoint/2010/main" val="3477923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metric and why?</a:t>
            </a:r>
          </a:p>
        </p:txBody>
      </p:sp>
      <p:sp>
        <p:nvSpPr>
          <p:cNvPr id="3" name="Content Placeholder 2"/>
          <p:cNvSpPr>
            <a:spLocks noGrp="1"/>
          </p:cNvSpPr>
          <p:nvPr>
            <p:ph idx="1"/>
          </p:nvPr>
        </p:nvSpPr>
        <p:spPr/>
        <p:txBody>
          <a:bodyPr>
            <a:normAutofit fontScale="77500" lnSpcReduction="20000"/>
          </a:bodyPr>
          <a:lstStyle/>
          <a:p>
            <a:r>
              <a:rPr lang="en-US" dirty="0"/>
              <a:t>Goals: Measure to access to relevant destinations (regionally-important economic centers as well as local destinations).</a:t>
            </a:r>
          </a:p>
          <a:p>
            <a:pPr lvl="1"/>
            <a:r>
              <a:rPr lang="en-US" dirty="0"/>
              <a:t>Will be evaluated for different populations of interest</a:t>
            </a:r>
          </a:p>
          <a:p>
            <a:pPr lvl="1"/>
            <a:r>
              <a:rPr lang="en-US" dirty="0"/>
              <a:t>Will be residentially-based rather than trip-based (as in Metric 1)</a:t>
            </a:r>
            <a:br>
              <a:rPr lang="en-US" dirty="0"/>
            </a:br>
            <a:endParaRPr lang="en-US" dirty="0"/>
          </a:p>
          <a:p>
            <a:r>
              <a:rPr lang="en-US" dirty="0"/>
              <a:t>Definitions:</a:t>
            </a:r>
          </a:p>
          <a:p>
            <a:pPr lvl="1"/>
            <a:r>
              <a:rPr lang="en-US" dirty="0"/>
              <a:t>Regional high-demand destinations:</a:t>
            </a:r>
          </a:p>
          <a:p>
            <a:pPr lvl="2"/>
            <a:r>
              <a:rPr lang="en-US" dirty="0"/>
              <a:t>% of all origins that can access x of y high-demand destinations</a:t>
            </a:r>
          </a:p>
          <a:p>
            <a:pPr lvl="1"/>
            <a:r>
              <a:rPr lang="en-US" dirty="0"/>
              <a:t>Local high-demand destinations:</a:t>
            </a:r>
          </a:p>
          <a:p>
            <a:pPr lvl="2"/>
            <a:r>
              <a:rPr lang="en-US" dirty="0"/>
              <a:t>% of all origins that can access x of y high-demand destinations in a specific, smaller geography (e.g. 3 miles?)</a:t>
            </a:r>
            <a:br>
              <a:rPr lang="en-US" dirty="0"/>
            </a:br>
            <a:endParaRPr lang="en-US" dirty="0"/>
          </a:p>
          <a:p>
            <a:r>
              <a:rPr lang="en-US" dirty="0"/>
              <a:t>Purpose:</a:t>
            </a:r>
          </a:p>
          <a:p>
            <a:pPr lvl="1"/>
            <a:r>
              <a:rPr lang="en-US" dirty="0"/>
              <a:t>The first measure focuses on trips that are currently happening; this measure ensures that we also capture potential trips that may not be occurring in transit due to the way the system is currently set up (path dependency)</a:t>
            </a:r>
          </a:p>
          <a:p>
            <a:pPr lvl="1"/>
            <a:r>
              <a:rPr lang="en-US" dirty="0"/>
              <a:t>Some destinations should be accessible to everyone in the region due to their economic importance (e.g. downtown, Logan airport, </a:t>
            </a:r>
            <a:r>
              <a:rPr lang="en-US" dirty="0" err="1"/>
              <a:t>etc</a:t>
            </a:r>
            <a:r>
              <a:rPr lang="en-US" dirty="0"/>
              <a:t>)</a:t>
            </a:r>
          </a:p>
          <a:p>
            <a:pPr lvl="1"/>
            <a:r>
              <a:rPr lang="en-US" dirty="0"/>
              <a:t>Some destinations may not be important regionally but may be essential at a local level (e.g. a town square, a local grocery store)</a:t>
            </a:r>
          </a:p>
          <a:p>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121452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Regional Access looks like?</a:t>
            </a:r>
            <a:endParaRPr lang="en-US" dirty="0"/>
          </a:p>
        </p:txBody>
      </p:sp>
      <p:sp>
        <p:nvSpPr>
          <p:cNvPr id="4" name="Text Placeholder 3"/>
          <p:cNvSpPr>
            <a:spLocks noGrp="1"/>
          </p:cNvSpPr>
          <p:nvPr>
            <p:ph type="body" sz="quarter" idx="19"/>
          </p:nvPr>
        </p:nvSpPr>
        <p:spPr/>
        <p:txBody>
          <a:bodyPr/>
          <a:lstStyle/>
          <a:p>
            <a:endParaRPr lang="en-US"/>
          </a:p>
        </p:txBody>
      </p:sp>
      <p:sp>
        <p:nvSpPr>
          <p:cNvPr id="5" name="Content Placeholder 4"/>
          <p:cNvSpPr txBox="1">
            <a:spLocks noGrp="1"/>
          </p:cNvSpPr>
          <p:nvPr>
            <p:ph idx="1"/>
          </p:nvPr>
        </p:nvSpPr>
        <p:spPr>
          <a:xfrm>
            <a:off x="609600" y="1600200"/>
            <a:ext cx="10972800" cy="4042132"/>
          </a:xfrm>
          <a:prstGeom prst="rect">
            <a:avLst/>
          </a:prstGeom>
          <a:noFill/>
        </p:spPr>
        <p:txBody>
          <a:bodyPr wrap="square" rtlCol="0">
            <a:spAutoFit/>
          </a:bodyPr>
          <a:lstStyle/>
          <a:p>
            <a:pPr marL="0" indent="0">
              <a:spcBef>
                <a:spcPts val="200"/>
              </a:spcBef>
              <a:spcAft>
                <a:spcPts val="200"/>
              </a:spcAft>
              <a:buNone/>
            </a:pPr>
            <a:r>
              <a:rPr lang="en-US" sz="2200" b="1" dirty="0" smtClean="0"/>
              <a:t>The origin-destination data will be used to identify the region’s most important destinations to maximize competitive access to these areas. These high demand destinations are being categorized into:</a:t>
            </a:r>
            <a:endParaRPr lang="en-US" sz="2200" b="1" dirty="0"/>
          </a:p>
          <a:p>
            <a:pPr marL="457200" indent="-457200">
              <a:spcBef>
                <a:spcPts val="600"/>
              </a:spcBef>
              <a:spcAft>
                <a:spcPts val="600"/>
              </a:spcAft>
              <a:buFont typeface="+mj-lt"/>
              <a:buAutoNum type="arabicPeriod"/>
            </a:pPr>
            <a:r>
              <a:rPr lang="en-US" sz="2200" b="1" dirty="0" smtClean="0"/>
              <a:t>Regional Centers </a:t>
            </a:r>
            <a:r>
              <a:rPr lang="en-US" sz="2200" dirty="0" smtClean="0"/>
              <a:t>– Destinations that are regionally important that the MBTA should provide competitive access in to maximize access by providing peak service (the expanded “regional CBD”)</a:t>
            </a:r>
          </a:p>
          <a:p>
            <a:pPr marL="457200" indent="-457200">
              <a:spcBef>
                <a:spcPts val="600"/>
              </a:spcBef>
              <a:spcAft>
                <a:spcPts val="600"/>
              </a:spcAft>
              <a:buFont typeface="+mj-lt"/>
              <a:buAutoNum type="arabicPeriod"/>
            </a:pPr>
            <a:r>
              <a:rPr lang="en-US" sz="2200" b="1" dirty="0" err="1" smtClean="0"/>
              <a:t>Subregional</a:t>
            </a:r>
            <a:r>
              <a:rPr lang="en-US" sz="2200" b="1" dirty="0" smtClean="0"/>
              <a:t> Centers </a:t>
            </a:r>
            <a:r>
              <a:rPr lang="en-US" sz="2200" dirty="0" smtClean="0"/>
              <a:t>– Major commercial districts/squares; shopping centers</a:t>
            </a:r>
          </a:p>
          <a:p>
            <a:pPr marL="457200" indent="-457200">
              <a:spcBef>
                <a:spcPts val="600"/>
              </a:spcBef>
              <a:spcAft>
                <a:spcPts val="600"/>
              </a:spcAft>
              <a:buFont typeface="+mj-lt"/>
              <a:buAutoNum type="arabicPeriod"/>
            </a:pPr>
            <a:r>
              <a:rPr lang="en-US" sz="2200" b="1" dirty="0" smtClean="0"/>
              <a:t>Local Centers </a:t>
            </a:r>
            <a:r>
              <a:rPr lang="en-US" sz="2200" dirty="0" smtClean="0"/>
              <a:t>– Neighborhood scale commercial districts/squares</a:t>
            </a:r>
          </a:p>
          <a:p>
            <a:pPr>
              <a:spcBef>
                <a:spcPts val="200"/>
              </a:spcBef>
              <a:spcAft>
                <a:spcPts val="200"/>
              </a:spcAft>
            </a:pPr>
            <a:endParaRPr lang="en-US" sz="2200" b="1" dirty="0" smtClean="0"/>
          </a:p>
          <a:p>
            <a:pPr>
              <a:spcBef>
                <a:spcPts val="200"/>
              </a:spcBef>
              <a:spcAft>
                <a:spcPts val="200"/>
              </a:spcAft>
            </a:pPr>
            <a:endParaRPr lang="en-US" sz="2200" b="1" dirty="0" smtClean="0"/>
          </a:p>
        </p:txBody>
      </p:sp>
    </p:spTree>
    <p:extLst>
      <p:ext uri="{BB962C8B-B14F-4D97-AF65-F5344CB8AC3E}">
        <p14:creationId xmlns:p14="http://schemas.microsoft.com/office/powerpoint/2010/main" val="109958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D5A78E1-ED83-4957-A022-336AA100349B}"/>
              </a:ext>
            </a:extLst>
          </p:cNvPr>
          <p:cNvSpPr>
            <a:spLocks noGrp="1"/>
          </p:cNvSpPr>
          <p:nvPr>
            <p:ph type="title"/>
          </p:nvPr>
        </p:nvSpPr>
        <p:spPr/>
        <p:txBody>
          <a:bodyPr>
            <a:normAutofit/>
          </a:bodyPr>
          <a:lstStyle/>
          <a:p>
            <a:r>
              <a:rPr lang="en-US" dirty="0" smtClean="0">
                <a:solidFill>
                  <a:schemeClr val="tx1"/>
                </a:solidFill>
              </a:rPr>
              <a:t>Proposed Network Level Goals</a:t>
            </a:r>
            <a:endParaRPr lang="en-US" dirty="0">
              <a:solidFill>
                <a:schemeClr val="tx1"/>
              </a:solidFill>
            </a:endParaRPr>
          </a:p>
        </p:txBody>
      </p:sp>
      <p:sp>
        <p:nvSpPr>
          <p:cNvPr id="12" name="Content Placeholder 11">
            <a:extLst>
              <a:ext uri="{FF2B5EF4-FFF2-40B4-BE49-F238E27FC236}">
                <a16:creationId xmlns:a16="http://schemas.microsoft.com/office/drawing/2014/main" id="{72D3E32B-2506-4CAB-9623-7A8BE30ACACC}"/>
              </a:ext>
            </a:extLst>
          </p:cNvPr>
          <p:cNvSpPr>
            <a:spLocks noGrp="1"/>
          </p:cNvSpPr>
          <p:nvPr>
            <p:ph idx="1"/>
          </p:nvPr>
        </p:nvSpPr>
        <p:spPr/>
        <p:txBody>
          <a:bodyPr/>
          <a:lstStyle/>
          <a:p>
            <a:pPr marL="0" indent="0">
              <a:buNone/>
            </a:pPr>
            <a:r>
              <a:rPr lang="en-US" dirty="0"/>
              <a:t>The Internal Task Force members developed the following goal statements based on the problem statement:</a:t>
            </a:r>
            <a:endParaRPr lang="en-US" b="1" dirty="0"/>
          </a:p>
          <a:p>
            <a:pPr>
              <a:spcBef>
                <a:spcPts val="600"/>
              </a:spcBef>
              <a:spcAft>
                <a:spcPts val="600"/>
              </a:spcAft>
            </a:pPr>
            <a:r>
              <a:rPr lang="en-US" b="1" dirty="0"/>
              <a:t>Equity: </a:t>
            </a:r>
            <a:r>
              <a:rPr lang="en-US" dirty="0"/>
              <a:t>Provide competitive service and increase </a:t>
            </a:r>
            <a:r>
              <a:rPr lang="en-US" dirty="0">
                <a:solidFill>
                  <a:schemeClr val="accent1"/>
                </a:solidFill>
              </a:rPr>
              <a:t>access</a:t>
            </a:r>
            <a:r>
              <a:rPr lang="en-US" dirty="0"/>
              <a:t> for vulnerable populations.</a:t>
            </a:r>
          </a:p>
          <a:p>
            <a:pPr>
              <a:spcBef>
                <a:spcPts val="600"/>
              </a:spcBef>
              <a:spcAft>
                <a:spcPts val="600"/>
              </a:spcAft>
            </a:pPr>
            <a:r>
              <a:rPr lang="en-US" b="1" dirty="0"/>
              <a:t>Economy: </a:t>
            </a:r>
            <a:r>
              <a:rPr lang="en-US" dirty="0"/>
              <a:t>Deliver a high capacity transportation network that provides </a:t>
            </a:r>
            <a:r>
              <a:rPr lang="en-US" dirty="0">
                <a:solidFill>
                  <a:schemeClr val="accent1"/>
                </a:solidFill>
              </a:rPr>
              <a:t>peak service </a:t>
            </a:r>
            <a:r>
              <a:rPr lang="en-US" dirty="0"/>
              <a:t>where needed to support the continued economic development of the metropolitan region.</a:t>
            </a:r>
          </a:p>
          <a:p>
            <a:pPr>
              <a:spcBef>
                <a:spcPts val="600"/>
              </a:spcBef>
              <a:spcAft>
                <a:spcPts val="600"/>
              </a:spcAft>
            </a:pPr>
            <a:r>
              <a:rPr lang="en-US" b="1" dirty="0"/>
              <a:t>Environment: </a:t>
            </a:r>
            <a:r>
              <a:rPr lang="en-US" dirty="0"/>
              <a:t>Reduce transportation emissions by supporting the ability to live car-free and attracting</a:t>
            </a:r>
            <a:r>
              <a:rPr lang="en-US" i="1" dirty="0"/>
              <a:t> </a:t>
            </a:r>
            <a:r>
              <a:rPr lang="en-US" dirty="0">
                <a:solidFill>
                  <a:schemeClr val="accent1"/>
                </a:solidFill>
              </a:rPr>
              <a:t>ridership</a:t>
            </a:r>
            <a:r>
              <a:rPr lang="en-US" i="1" dirty="0"/>
              <a:t> </a:t>
            </a:r>
            <a:r>
              <a:rPr lang="en-US" dirty="0"/>
              <a:t>from cars.</a:t>
            </a:r>
          </a:p>
          <a:p>
            <a:endParaRPr lang="en-US" dirty="0"/>
          </a:p>
        </p:txBody>
      </p:sp>
      <p:sp>
        <p:nvSpPr>
          <p:cNvPr id="3" name="Slide Number Placeholder 2"/>
          <p:cNvSpPr>
            <a:spLocks noGrp="1"/>
          </p:cNvSpPr>
          <p:nvPr>
            <p:ph type="sldNum" sz="quarter" idx="12"/>
          </p:nvPr>
        </p:nvSpPr>
        <p:spPr/>
        <p:txBody>
          <a:bodyPr/>
          <a:lstStyle/>
          <a:p>
            <a:fld id="{4485F292-9D76-424C-B269-B366A47FFBFC}" type="slidenum">
              <a:rPr lang="en-US" smtClean="0"/>
              <a:pPr/>
              <a:t>2</a:t>
            </a:fld>
            <a:endParaRPr lang="en-US"/>
          </a:p>
        </p:txBody>
      </p:sp>
      <p:sp>
        <p:nvSpPr>
          <p:cNvPr id="13" name="Text Placeholder 12">
            <a:extLst>
              <a:ext uri="{FF2B5EF4-FFF2-40B4-BE49-F238E27FC236}">
                <a16:creationId xmlns:a16="http://schemas.microsoft.com/office/drawing/2014/main" id="{412D07FC-F4F7-4795-B0C4-440F7F61D695}"/>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30713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lnSpcReduction="10000"/>
          </a:bodyPr>
          <a:lstStyle/>
          <a:p>
            <a:r>
              <a:rPr lang="en-US" dirty="0"/>
              <a:t>Regional high-demand destinations: </a:t>
            </a:r>
          </a:p>
          <a:p>
            <a:pPr lvl="1"/>
            <a:r>
              <a:rPr lang="en-US" dirty="0"/>
              <a:t>Identify every destination in the LBS dataset, regardless of origin</a:t>
            </a:r>
          </a:p>
          <a:p>
            <a:pPr lvl="1"/>
            <a:r>
              <a:rPr lang="en-US" dirty="0"/>
              <a:t>From these destinations, identify the most in-demand destinations </a:t>
            </a:r>
          </a:p>
          <a:p>
            <a:pPr lvl="1"/>
            <a:r>
              <a:rPr lang="en-US" dirty="0"/>
              <a:t>Use trip planning software from every O in the region to the high-demand Ds and identify which trips are competitive </a:t>
            </a:r>
          </a:p>
          <a:p>
            <a:r>
              <a:rPr lang="en-US" dirty="0" smtClean="0"/>
              <a:t>Sub-regional centers + Local </a:t>
            </a:r>
            <a:r>
              <a:rPr lang="en-US" dirty="0"/>
              <a:t>high-demand destinations: </a:t>
            </a:r>
          </a:p>
          <a:p>
            <a:pPr lvl="1"/>
            <a:r>
              <a:rPr lang="en-US" dirty="0" smtClean="0"/>
              <a:t>Determine radius threshold</a:t>
            </a:r>
          </a:p>
          <a:p>
            <a:pPr lvl="1"/>
            <a:r>
              <a:rPr lang="en-US" dirty="0" smtClean="0"/>
              <a:t>Choose </a:t>
            </a:r>
            <a:r>
              <a:rPr lang="en-US" dirty="0"/>
              <a:t>predetermined, familiar geographies (towns, neighborhoods, etc.) </a:t>
            </a:r>
          </a:p>
          <a:p>
            <a:pPr lvl="1"/>
            <a:r>
              <a:rPr lang="en-US" dirty="0"/>
              <a:t>Isolate the OD pairs that take place within that geography</a:t>
            </a:r>
          </a:p>
          <a:p>
            <a:pPr lvl="1"/>
            <a:r>
              <a:rPr lang="en-US" dirty="0"/>
              <a:t>From that geography-specific dataset, identify the most in-demand destinations (removing the regional nodes) </a:t>
            </a:r>
          </a:p>
          <a:p>
            <a:pPr lvl="1"/>
            <a:r>
              <a:rPr lang="en-US" dirty="0"/>
              <a:t>Use trip planning software from every O in the geography to the high-demand Ds and identify which trips are competitive </a:t>
            </a:r>
          </a:p>
          <a:p>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64083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p:txBody>
          <a:bodyPr>
            <a:normAutofit/>
          </a:bodyPr>
          <a:lstStyle/>
          <a:p>
            <a:pPr marL="128588" indent="-128588">
              <a:buFont typeface="Arial" panose="020B0604020202020204" pitchFamily="34" charset="0"/>
              <a:buChar char="•"/>
            </a:pPr>
            <a:r>
              <a:rPr lang="en-US" sz="1800" dirty="0"/>
              <a:t>Some trip destinations have an extremely high demand regardless of mode</a:t>
            </a:r>
          </a:p>
          <a:p>
            <a:pPr marL="128588" indent="-128588">
              <a:buFont typeface="Arial" panose="020B0604020202020204" pitchFamily="34" charset="0"/>
              <a:buChar char="•"/>
            </a:pPr>
            <a:r>
              <a:rPr lang="en-US" sz="1800" dirty="0"/>
              <a:t>These high-demand locations should be competitively accessible by everyone in the region</a:t>
            </a:r>
          </a:p>
          <a:p>
            <a:pPr marL="128588" indent="-128588">
              <a:buFont typeface="Arial" panose="020B0604020202020204" pitchFamily="34" charset="0"/>
              <a:buChar char="•"/>
            </a:pPr>
            <a:endParaRPr lang="en-US" sz="1800" dirty="0"/>
          </a:p>
          <a:p>
            <a:endParaRPr lang="en-US" sz="1800" dirty="0"/>
          </a:p>
        </p:txBody>
      </p:sp>
      <p:sp>
        <p:nvSpPr>
          <p:cNvPr id="9" name="Text Placeholder 8"/>
          <p:cNvSpPr>
            <a:spLocks noGrp="1"/>
          </p:cNvSpPr>
          <p:nvPr>
            <p:ph type="body" sz="quarter" idx="19"/>
          </p:nvPr>
        </p:nvSpPr>
        <p:spPr/>
        <p:txBody>
          <a:bodyPr/>
          <a:lstStyle/>
          <a:p>
            <a:endParaRPr lang="en-US"/>
          </a:p>
        </p:txBody>
      </p:sp>
      <p:sp>
        <p:nvSpPr>
          <p:cNvPr id="2" name="Title 1"/>
          <p:cNvSpPr>
            <a:spLocks noGrp="1"/>
          </p:cNvSpPr>
          <p:nvPr>
            <p:ph type="title"/>
          </p:nvPr>
        </p:nvSpPr>
        <p:spPr/>
        <p:txBody>
          <a:bodyPr/>
          <a:lstStyle/>
          <a:p>
            <a:r>
              <a:rPr lang="en-US" dirty="0"/>
              <a:t>Regional Travel Locations</a:t>
            </a:r>
          </a:p>
        </p:txBody>
      </p:sp>
      <p:graphicFrame>
        <p:nvGraphicFramePr>
          <p:cNvPr id="12" name="Content Placeholder 9"/>
          <p:cNvGraphicFramePr>
            <a:graphicFrameLocks noGrp="1"/>
          </p:cNvGraphicFramePr>
          <p:nvPr>
            <p:ph idx="1"/>
            <p:extLst>
              <p:ext uri="{D42A27DB-BD31-4B8C-83A1-F6EECF244321}">
                <p14:modId xmlns:p14="http://schemas.microsoft.com/office/powerpoint/2010/main" val="1274834668"/>
              </p:ext>
            </p:extLst>
          </p:nvPr>
        </p:nvGraphicFramePr>
        <p:xfrm>
          <a:off x="3962400" y="1371600"/>
          <a:ext cx="7620000" cy="4770438"/>
        </p:xfrm>
        <a:graphic>
          <a:graphicData uri="http://schemas.openxmlformats.org/drawingml/2006/chart">
            <c:chart xmlns:c="http://schemas.openxmlformats.org/drawingml/2006/chart" xmlns:r="http://schemas.openxmlformats.org/officeDocument/2006/relationships" r:id="rId2"/>
          </a:graphicData>
        </a:graphic>
      </p:graphicFrame>
      <p:sp>
        <p:nvSpPr>
          <p:cNvPr id="13" name="Oval 12"/>
          <p:cNvSpPr/>
          <p:nvPr/>
        </p:nvSpPr>
        <p:spPr>
          <a:xfrm>
            <a:off x="4343400" y="3505200"/>
            <a:ext cx="304800" cy="43418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6110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ormAutofit lnSpcReduction="10000"/>
          </a:bodyPr>
          <a:lstStyle/>
          <a:p>
            <a:pPr marL="171450" indent="-171450">
              <a:buFont typeface="Arial" panose="020B0604020202020204" pitchFamily="34" charset="0"/>
              <a:buChar char="•"/>
            </a:pPr>
            <a:r>
              <a:rPr lang="en-US" sz="1600" dirty="0"/>
              <a:t>Once regional locations are identified in the data, they can be mapped</a:t>
            </a:r>
          </a:p>
          <a:p>
            <a:pPr marL="171450" indent="-171450">
              <a:buFont typeface="Arial" panose="020B0604020202020204" pitchFamily="34" charset="0"/>
              <a:buChar char="•"/>
            </a:pPr>
            <a:r>
              <a:rPr lang="en-US" sz="1600" dirty="0"/>
              <a:t>Competitive access to these locations from a geographic unit (such as intersections) can then be tested by using the parameters established in the competitive analysis</a:t>
            </a:r>
          </a:p>
          <a:p>
            <a:pPr marL="171450" indent="-171450">
              <a:buFont typeface="Arial" panose="020B0604020202020204" pitchFamily="34" charset="0"/>
              <a:buChar char="•"/>
            </a:pPr>
            <a:r>
              <a:rPr lang="en-US" sz="1600" dirty="0"/>
              <a:t>Targets can be set to better evaluate access to these locations, e.g.:</a:t>
            </a:r>
          </a:p>
          <a:p>
            <a:pPr marL="628650" lvl="1" indent="-171450">
              <a:buFont typeface="Arial" panose="020B0604020202020204" pitchFamily="34" charset="0"/>
              <a:buChar char="•"/>
            </a:pPr>
            <a:r>
              <a:rPr lang="en-US" sz="1600" dirty="0"/>
              <a:t>“70% of origins in the service area have competitive access to the top 5 most demanded regional locations; the MBTA aims to provide 80% competitive access”</a:t>
            </a:r>
          </a:p>
          <a:p>
            <a:endParaRPr lang="en-US" dirty="0"/>
          </a:p>
          <a:p>
            <a:pPr marL="171450" indent="-171450">
              <a:buFont typeface="Arial" panose="020B0604020202020204" pitchFamily="34" charset="0"/>
              <a:buChar char="•"/>
            </a:pPr>
            <a:endParaRPr lang="en-US" dirty="0"/>
          </a:p>
        </p:txBody>
      </p:sp>
      <p:sp>
        <p:nvSpPr>
          <p:cNvPr id="4" name="Text Placeholder 3"/>
          <p:cNvSpPr>
            <a:spLocks noGrp="1"/>
          </p:cNvSpPr>
          <p:nvPr>
            <p:ph type="body" sz="quarter" idx="19"/>
          </p:nvPr>
        </p:nvSpPr>
        <p:spPr/>
        <p:txBody>
          <a:bodyPr/>
          <a:lstStyle/>
          <a:p>
            <a:endParaRPr lang="en-US" dirty="0"/>
          </a:p>
        </p:txBody>
      </p:sp>
      <p:sp>
        <p:nvSpPr>
          <p:cNvPr id="5" name="Title 4"/>
          <p:cNvSpPr>
            <a:spLocks noGrp="1"/>
          </p:cNvSpPr>
          <p:nvPr>
            <p:ph type="title"/>
          </p:nvPr>
        </p:nvSpPr>
        <p:spPr/>
        <p:txBody>
          <a:bodyPr/>
          <a:lstStyle/>
          <a:p>
            <a:r>
              <a:rPr lang="en-US" dirty="0"/>
              <a:t>Regional Travel Locations</a:t>
            </a:r>
          </a:p>
        </p:txBody>
      </p:sp>
      <p:pic>
        <p:nvPicPr>
          <p:cNvPr id="26" name="Content Placeholder 2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18" t="16817" r="7024" b="13634"/>
          <a:stretch/>
        </p:blipFill>
        <p:spPr>
          <a:prstGeom prst="rect">
            <a:avLst/>
          </a:prstGeom>
        </p:spPr>
      </p:pic>
      <p:sp>
        <p:nvSpPr>
          <p:cNvPr id="27" name="TextBox 26"/>
          <p:cNvSpPr txBox="1"/>
          <p:nvPr/>
        </p:nvSpPr>
        <p:spPr>
          <a:xfrm>
            <a:off x="6096000" y="3657600"/>
            <a:ext cx="1142999" cy="246221"/>
          </a:xfrm>
          <a:prstGeom prst="rect">
            <a:avLst/>
          </a:prstGeom>
          <a:noFill/>
        </p:spPr>
        <p:txBody>
          <a:bodyPr wrap="square" rtlCol="0">
            <a:spAutoFit/>
          </a:bodyPr>
          <a:lstStyle/>
          <a:p>
            <a:r>
              <a:rPr lang="en-US" sz="1000" b="1" dirty="0"/>
              <a:t>Kendall Square</a:t>
            </a:r>
          </a:p>
        </p:txBody>
      </p:sp>
      <p:sp>
        <p:nvSpPr>
          <p:cNvPr id="29" name="TextBox 28"/>
          <p:cNvSpPr txBox="1"/>
          <p:nvPr/>
        </p:nvSpPr>
        <p:spPr>
          <a:xfrm>
            <a:off x="5638800" y="4267200"/>
            <a:ext cx="1295399" cy="246221"/>
          </a:xfrm>
          <a:prstGeom prst="rect">
            <a:avLst/>
          </a:prstGeom>
          <a:noFill/>
        </p:spPr>
        <p:txBody>
          <a:bodyPr wrap="square" rtlCol="0">
            <a:spAutoFit/>
          </a:bodyPr>
          <a:lstStyle/>
          <a:p>
            <a:r>
              <a:rPr lang="en-US" sz="1000" b="1" dirty="0"/>
              <a:t>Longwood Medical</a:t>
            </a:r>
          </a:p>
        </p:txBody>
      </p:sp>
      <p:sp>
        <p:nvSpPr>
          <p:cNvPr id="30" name="TextBox 29"/>
          <p:cNvSpPr txBox="1"/>
          <p:nvPr/>
        </p:nvSpPr>
        <p:spPr>
          <a:xfrm>
            <a:off x="8534401" y="3633349"/>
            <a:ext cx="1142999" cy="246221"/>
          </a:xfrm>
          <a:prstGeom prst="rect">
            <a:avLst/>
          </a:prstGeom>
          <a:noFill/>
        </p:spPr>
        <p:txBody>
          <a:bodyPr wrap="square" rtlCol="0">
            <a:spAutoFit/>
          </a:bodyPr>
          <a:lstStyle/>
          <a:p>
            <a:r>
              <a:rPr lang="en-US" sz="1000" b="1" dirty="0"/>
              <a:t>Logan Airport</a:t>
            </a:r>
          </a:p>
        </p:txBody>
      </p:sp>
      <p:sp>
        <p:nvSpPr>
          <p:cNvPr id="31" name="TextBox 30"/>
          <p:cNvSpPr txBox="1"/>
          <p:nvPr/>
        </p:nvSpPr>
        <p:spPr>
          <a:xfrm>
            <a:off x="8153400" y="3975583"/>
            <a:ext cx="1142999" cy="246221"/>
          </a:xfrm>
          <a:prstGeom prst="rect">
            <a:avLst/>
          </a:prstGeom>
          <a:noFill/>
        </p:spPr>
        <p:txBody>
          <a:bodyPr wrap="square" rtlCol="0">
            <a:spAutoFit/>
          </a:bodyPr>
          <a:lstStyle/>
          <a:p>
            <a:r>
              <a:rPr lang="en-US" sz="1000" b="1" dirty="0"/>
              <a:t>Seaport</a:t>
            </a:r>
          </a:p>
        </p:txBody>
      </p:sp>
      <p:sp>
        <p:nvSpPr>
          <p:cNvPr id="32" name="TextBox 31"/>
          <p:cNvSpPr txBox="1"/>
          <p:nvPr/>
        </p:nvSpPr>
        <p:spPr>
          <a:xfrm>
            <a:off x="7320581" y="3558245"/>
            <a:ext cx="1142999" cy="246221"/>
          </a:xfrm>
          <a:prstGeom prst="rect">
            <a:avLst/>
          </a:prstGeom>
          <a:noFill/>
        </p:spPr>
        <p:txBody>
          <a:bodyPr wrap="square" rtlCol="0">
            <a:spAutoFit/>
          </a:bodyPr>
          <a:lstStyle/>
          <a:p>
            <a:r>
              <a:rPr lang="en-US" sz="1000" b="1" dirty="0"/>
              <a:t>Financial </a:t>
            </a:r>
            <a:r>
              <a:rPr lang="en-US" sz="1000" b="1" dirty="0" err="1"/>
              <a:t>Dist</a:t>
            </a:r>
            <a:endParaRPr lang="en-US" sz="1000" b="1" dirty="0"/>
          </a:p>
        </p:txBody>
      </p:sp>
    </p:spTree>
    <p:extLst>
      <p:ext uri="{BB962C8B-B14F-4D97-AF65-F5344CB8AC3E}">
        <p14:creationId xmlns:p14="http://schemas.microsoft.com/office/powerpoint/2010/main" val="1833078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3576" y="1371600"/>
            <a:ext cx="6177647" cy="4770438"/>
          </a:xfrm>
        </p:spPr>
      </p:pic>
      <p:sp>
        <p:nvSpPr>
          <p:cNvPr id="3" name="Text Placeholder 2"/>
          <p:cNvSpPr>
            <a:spLocks noGrp="1"/>
          </p:cNvSpPr>
          <p:nvPr>
            <p:ph type="body" sz="half" idx="2"/>
          </p:nvPr>
        </p:nvSpPr>
        <p:spPr>
          <a:xfrm>
            <a:off x="609600" y="1371600"/>
            <a:ext cx="2852928" cy="4773967"/>
          </a:xfrm>
        </p:spPr>
        <p:txBody>
          <a:bodyPr/>
          <a:lstStyle/>
          <a:p>
            <a:pPr marL="171450" indent="-171450">
              <a:buFont typeface="Arial" panose="020B0604020202020204" pitchFamily="34" charset="0"/>
              <a:buChar char="•"/>
            </a:pPr>
            <a:r>
              <a:rPr lang="en-US" sz="1600" dirty="0"/>
              <a:t>We can identify local travel locations using a mixed approach</a:t>
            </a:r>
          </a:p>
          <a:p>
            <a:pPr marL="171450" indent="-171450">
              <a:buFont typeface="Arial" panose="020B0604020202020204" pitchFamily="34" charset="0"/>
              <a:buChar char="•"/>
            </a:pPr>
            <a:r>
              <a:rPr lang="en-US" sz="1600" dirty="0"/>
              <a:t>Familiar geographic areas (such as neighborhoods or towns) are selected and the top five demanded destinations are mapped</a:t>
            </a:r>
          </a:p>
          <a:p>
            <a:pPr marL="171450" indent="-171450">
              <a:buFont typeface="Arial" panose="020B0604020202020204" pitchFamily="34" charset="0"/>
              <a:buChar char="•"/>
            </a:pPr>
            <a:r>
              <a:rPr lang="en-US" sz="1600" dirty="0"/>
              <a:t>We can evaluate which neighborhood origins have competitive access to each of these locations</a:t>
            </a:r>
          </a:p>
          <a:p>
            <a:pPr marL="171450" indent="-171450">
              <a:buFont typeface="Arial" panose="020B0604020202020204" pitchFamily="34" charset="0"/>
              <a:buChar char="•"/>
            </a:pPr>
            <a:r>
              <a:rPr lang="en-US" sz="1600" dirty="0"/>
              <a:t>Evaluation should also be possible at the origin; that is, all competitively accessible destinations should be identifiable from any origin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Text Placeholder 3"/>
          <p:cNvSpPr>
            <a:spLocks noGrp="1"/>
          </p:cNvSpPr>
          <p:nvPr>
            <p:ph type="body" sz="quarter" idx="19"/>
          </p:nvPr>
        </p:nvSpPr>
        <p:spPr/>
        <p:txBody>
          <a:bodyPr/>
          <a:lstStyle/>
          <a:p>
            <a:endParaRPr lang="en-US" dirty="0"/>
          </a:p>
        </p:txBody>
      </p:sp>
      <p:sp>
        <p:nvSpPr>
          <p:cNvPr id="5" name="Title 4"/>
          <p:cNvSpPr>
            <a:spLocks noGrp="1"/>
          </p:cNvSpPr>
          <p:nvPr>
            <p:ph type="title"/>
          </p:nvPr>
        </p:nvSpPr>
        <p:spPr/>
        <p:txBody>
          <a:bodyPr/>
          <a:lstStyle/>
          <a:p>
            <a:r>
              <a:rPr lang="en-US" dirty="0"/>
              <a:t>Local Travel Locations</a:t>
            </a:r>
          </a:p>
        </p:txBody>
      </p:sp>
      <p:pic>
        <p:nvPicPr>
          <p:cNvPr id="13"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076" y="1363662"/>
            <a:ext cx="6163575" cy="4770438"/>
          </a:xfrm>
          <a:prstGeom prst="rect">
            <a:avLst/>
          </a:prstGeom>
        </p:spPr>
      </p:pic>
      <p:pic>
        <p:nvPicPr>
          <p:cNvPr id="14"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075" y="1363662"/>
            <a:ext cx="6195923" cy="4770438"/>
          </a:xfrm>
          <a:prstGeom prst="rect">
            <a:avLst/>
          </a:prstGeom>
        </p:spPr>
      </p:pic>
      <p:pic>
        <p:nvPicPr>
          <p:cNvPr id="16"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177" y="1371600"/>
            <a:ext cx="6177647" cy="4770438"/>
          </a:xfrm>
          <a:prstGeom prst="rect">
            <a:avLst/>
          </a:prstGeom>
        </p:spPr>
      </p:pic>
    </p:spTree>
    <p:extLst>
      <p:ext uri="{BB962C8B-B14F-4D97-AF65-F5344CB8AC3E}">
        <p14:creationId xmlns:p14="http://schemas.microsoft.com/office/powerpoint/2010/main" val="30866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2999"/>
                                          </p:stCondLst>
                                        </p:cTn>
                                        <p:tgtEl>
                                          <p:spTgt spid="16"/>
                                        </p:tgtEl>
                                        <p:attrNameLst>
                                          <p:attrName>style.visibility</p:attrName>
                                        </p:attrNameLst>
                                      </p:cBhvr>
                                      <p:to>
                                        <p:strVal val="hidden"/>
                                      </p:to>
                                    </p:set>
                                  </p:childTnLst>
                                </p:cTn>
                              </p:par>
                            </p:childTnLst>
                          </p:cTn>
                        </p:par>
                        <p:par>
                          <p:cTn id="7" fill="hold">
                            <p:stCondLst>
                              <p:cond delay="3000"/>
                            </p:stCondLst>
                            <p:childTnLst>
                              <p:par>
                                <p:cTn id="8" presetID="1" presetClass="exit" presetSubtype="0" fill="hold" nodeType="afterEffect">
                                  <p:stCondLst>
                                    <p:cond delay="0"/>
                                  </p:stCondLst>
                                  <p:childTnLst>
                                    <p:set>
                                      <p:cBhvr>
                                        <p:cTn id="9" dur="1" fill="hold">
                                          <p:stCondLst>
                                            <p:cond delay="2999"/>
                                          </p:stCondLst>
                                        </p:cTn>
                                        <p:tgtEl>
                                          <p:spTgt spid="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Outstanding Questions</a:t>
            </a:r>
          </a:p>
        </p:txBody>
      </p:sp>
      <p:sp>
        <p:nvSpPr>
          <p:cNvPr id="3" name="Content Placeholder 2"/>
          <p:cNvSpPr>
            <a:spLocks noGrp="1"/>
          </p:cNvSpPr>
          <p:nvPr>
            <p:ph idx="1"/>
          </p:nvPr>
        </p:nvSpPr>
        <p:spPr/>
        <p:txBody>
          <a:bodyPr/>
          <a:lstStyle/>
          <a:p>
            <a:r>
              <a:rPr lang="en-US" dirty="0" smtClean="0"/>
              <a:t>What should the geography thresholds be for each group?</a:t>
            </a:r>
          </a:p>
          <a:p>
            <a:r>
              <a:rPr lang="en-US" dirty="0" smtClean="0"/>
              <a:t>What counts as a high-demand destination?</a:t>
            </a:r>
          </a:p>
          <a:p>
            <a:r>
              <a:rPr lang="en-US" dirty="0" smtClean="0"/>
              <a:t>Are there important destinations that may not be “high-demand”?</a:t>
            </a:r>
          </a:p>
          <a:p>
            <a:r>
              <a:rPr lang="en-US" dirty="0" smtClean="0"/>
              <a:t>How do we define a destination geographically?</a:t>
            </a:r>
          </a:p>
          <a:p>
            <a:endParaRPr lang="en-US" dirty="0" smtClean="0"/>
          </a:p>
          <a:p>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504625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Emissions</a:t>
            </a:r>
          </a:p>
        </p:txBody>
      </p:sp>
      <p:sp>
        <p:nvSpPr>
          <p:cNvPr id="3" name="Text Placeholder 2"/>
          <p:cNvSpPr>
            <a:spLocks noGrp="1"/>
          </p:cNvSpPr>
          <p:nvPr>
            <p:ph type="body" idx="1"/>
          </p:nvPr>
        </p:nvSpPr>
        <p:spPr/>
        <p:txBody>
          <a:bodyPr/>
          <a:lstStyle/>
          <a:p>
            <a:r>
              <a:rPr lang="en-US" dirty="0"/>
              <a:t> Why this metric?</a:t>
            </a:r>
          </a:p>
          <a:p>
            <a:r>
              <a:rPr lang="en-US" dirty="0"/>
              <a:t> Methodology</a:t>
            </a:r>
          </a:p>
          <a:p>
            <a:r>
              <a:rPr lang="en-US" dirty="0"/>
              <a:t> Outstanding questions</a:t>
            </a:r>
          </a:p>
        </p:txBody>
      </p:sp>
      <p:sp>
        <p:nvSpPr>
          <p:cNvPr id="4" name="TextBox 3"/>
          <p:cNvSpPr txBox="1"/>
          <p:nvPr/>
        </p:nvSpPr>
        <p:spPr>
          <a:xfrm>
            <a:off x="1676400" y="1550367"/>
            <a:ext cx="762000" cy="1323439"/>
          </a:xfrm>
          <a:prstGeom prst="rect">
            <a:avLst/>
          </a:prstGeom>
          <a:noFill/>
        </p:spPr>
        <p:txBody>
          <a:bodyPr wrap="square" rtlCol="0">
            <a:spAutoFit/>
          </a:bodyPr>
          <a:lstStyle/>
          <a:p>
            <a:r>
              <a:rPr lang="en-US" sz="8000" b="1" dirty="0">
                <a:solidFill>
                  <a:schemeClr val="bg1"/>
                </a:solidFill>
              </a:rPr>
              <a:t>3</a:t>
            </a:r>
          </a:p>
        </p:txBody>
      </p:sp>
    </p:spTree>
    <p:extLst>
      <p:ext uri="{BB962C8B-B14F-4D97-AF65-F5344CB8AC3E}">
        <p14:creationId xmlns:p14="http://schemas.microsoft.com/office/powerpoint/2010/main" val="340936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metric and why?</a:t>
            </a:r>
          </a:p>
        </p:txBody>
      </p:sp>
      <p:sp>
        <p:nvSpPr>
          <p:cNvPr id="3" name="Content Placeholder 2"/>
          <p:cNvSpPr>
            <a:spLocks noGrp="1"/>
          </p:cNvSpPr>
          <p:nvPr>
            <p:ph idx="1"/>
          </p:nvPr>
        </p:nvSpPr>
        <p:spPr/>
        <p:txBody>
          <a:bodyPr>
            <a:normAutofit/>
          </a:bodyPr>
          <a:lstStyle/>
          <a:p>
            <a:r>
              <a:rPr lang="en-US" dirty="0"/>
              <a:t>Goal: Measure environmental benefits of mode shift from cars to transit as well as environmental benefits for improving transit conditions</a:t>
            </a:r>
          </a:p>
          <a:p>
            <a:endParaRPr lang="en-US" dirty="0"/>
          </a:p>
          <a:p>
            <a:r>
              <a:rPr lang="en-US" dirty="0"/>
              <a:t>Definition: </a:t>
            </a:r>
          </a:p>
          <a:p>
            <a:pPr lvl="1"/>
            <a:r>
              <a:rPr lang="en-US" dirty="0"/>
              <a:t>Comparison of emissions generated for all trip-making – for what percentage of trips are we “competitively” serving in terms of saving emissions? </a:t>
            </a:r>
          </a:p>
          <a:p>
            <a:pPr marL="274320" lvl="1" indent="0">
              <a:buNone/>
            </a:pPr>
            <a:endParaRPr lang="en-US" dirty="0"/>
          </a:p>
          <a:p>
            <a:r>
              <a:rPr lang="en-US" dirty="0"/>
              <a:t> Purpose: </a:t>
            </a:r>
          </a:p>
          <a:p>
            <a:pPr lvl="1"/>
            <a:r>
              <a:rPr lang="en-US" dirty="0"/>
              <a:t>Service that is fast and high-ridership is the most environmentally friendly – we want to maximize these benefits in service by improving speed (minimizing circuitousness, bus lanes) and making service appealing to riders (improved service quality, located in dense areas and in corridors with high demand) </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44767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r>
              <a:rPr lang="en-US" dirty="0"/>
              <a:t>Develop emissions factors for different kinds of buses: </a:t>
            </a:r>
          </a:p>
          <a:p>
            <a:pPr lvl="1"/>
            <a:r>
              <a:rPr lang="en-US" dirty="0"/>
              <a:t>High load, high speed</a:t>
            </a:r>
          </a:p>
          <a:p>
            <a:pPr lvl="1"/>
            <a:r>
              <a:rPr lang="en-US" dirty="0"/>
              <a:t>High load, low speed</a:t>
            </a:r>
          </a:p>
          <a:p>
            <a:pPr lvl="1"/>
            <a:r>
              <a:rPr lang="en-US" dirty="0"/>
              <a:t>Low load, high speed </a:t>
            </a:r>
          </a:p>
          <a:p>
            <a:pPr lvl="1"/>
            <a:r>
              <a:rPr lang="en-US" dirty="0"/>
              <a:t>Low load, low speed </a:t>
            </a:r>
          </a:p>
          <a:p>
            <a:r>
              <a:rPr lang="en-US" dirty="0"/>
              <a:t>Identify emission factor for driving trips</a:t>
            </a:r>
          </a:p>
          <a:p>
            <a:r>
              <a:rPr lang="en-US" dirty="0"/>
              <a:t>For each trip in our OD dataset, identify whether transit provides a competitive trip from an emissions standpoint by comparing transit and driving emissions </a:t>
            </a:r>
          </a:p>
          <a:p>
            <a:r>
              <a:rPr lang="en-US" dirty="0"/>
              <a:t>Transit will always fare better except when no transit option exists OR when transit is very indirect. The metric will reward speed improvements and routes designed for high ridership (that serve high demand OD pairs, are high frequency, </a:t>
            </a:r>
            <a:r>
              <a:rPr lang="en-US" dirty="0" err="1"/>
              <a:t>etc</a:t>
            </a:r>
            <a:r>
              <a:rPr lang="en-US" dirty="0"/>
              <a:t>). </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630423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Equity Methodology Ideas</a:t>
            </a:r>
          </a:p>
        </p:txBody>
      </p:sp>
      <p:sp>
        <p:nvSpPr>
          <p:cNvPr id="3" name="Content Placeholder 2"/>
          <p:cNvSpPr>
            <a:spLocks noGrp="1"/>
          </p:cNvSpPr>
          <p:nvPr>
            <p:ph idx="1"/>
          </p:nvPr>
        </p:nvSpPr>
        <p:spPr/>
        <p:txBody>
          <a:bodyPr/>
          <a:lstStyle/>
          <a:p>
            <a:r>
              <a:rPr lang="en-US" dirty="0"/>
              <a:t>Is the equity component for this about air quality as opposed to carbon emissions, which have more diffuse effects? </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930949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Outstanding Questions</a:t>
            </a:r>
          </a:p>
        </p:txBody>
      </p:sp>
      <p:sp>
        <p:nvSpPr>
          <p:cNvPr id="3" name="Content Placeholder 2"/>
          <p:cNvSpPr>
            <a:spLocks noGrp="1"/>
          </p:cNvSpPr>
          <p:nvPr>
            <p:ph idx="1"/>
          </p:nvPr>
        </p:nvSpPr>
        <p:spPr/>
        <p:txBody>
          <a:bodyPr/>
          <a:lstStyle/>
          <a:p>
            <a:r>
              <a:rPr lang="en-US" dirty="0"/>
              <a:t>For applying this metric to new networks, we would have to assign new routes/corridors to one of the four bus categories. We will need to decide how to do that – based on comparing new routes to current routes, based on route purpose? </a:t>
            </a:r>
          </a:p>
          <a:p>
            <a:r>
              <a:rPr lang="en-US" dirty="0"/>
              <a:t>Where can we get an updated driving emissions factor for Massachusetts or New England? </a:t>
            </a:r>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58764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for Developing Metrics</a:t>
            </a:r>
            <a:endParaRPr lang="en-US" dirty="0"/>
          </a:p>
        </p:txBody>
      </p:sp>
      <p:sp>
        <p:nvSpPr>
          <p:cNvPr id="3" name="Content Placeholder 2"/>
          <p:cNvSpPr>
            <a:spLocks noGrp="1"/>
          </p:cNvSpPr>
          <p:nvPr>
            <p:ph idx="1"/>
          </p:nvPr>
        </p:nvSpPr>
        <p:spPr/>
        <p:txBody>
          <a:bodyPr>
            <a:normAutofit/>
          </a:bodyPr>
          <a:lstStyle/>
          <a:p>
            <a:pPr marL="0" indent="0">
              <a:spcBef>
                <a:spcPts val="200"/>
              </a:spcBef>
              <a:spcAft>
                <a:spcPts val="200"/>
              </a:spcAft>
              <a:buNone/>
            </a:pPr>
            <a:r>
              <a:rPr lang="en-US" b="1" dirty="0"/>
              <a:t>Network level metrics are informed by the goals and should:</a:t>
            </a:r>
          </a:p>
          <a:p>
            <a:pPr marL="525780" indent="-342900">
              <a:spcBef>
                <a:spcPts val="200"/>
              </a:spcBef>
              <a:spcAft>
                <a:spcPts val="200"/>
              </a:spcAft>
            </a:pPr>
            <a:r>
              <a:rPr lang="en-US" dirty="0"/>
              <a:t>Focus on the network as a whole or key corridors (not on routes)</a:t>
            </a:r>
          </a:p>
          <a:p>
            <a:pPr marL="525780" indent="-342900">
              <a:spcBef>
                <a:spcPts val="200"/>
              </a:spcBef>
              <a:spcAft>
                <a:spcPts val="200"/>
              </a:spcAft>
            </a:pPr>
            <a:r>
              <a:rPr lang="en-US" dirty="0"/>
              <a:t>Quantify success at matching service with demand</a:t>
            </a:r>
          </a:p>
          <a:p>
            <a:pPr marL="525780" indent="-342900">
              <a:spcBef>
                <a:spcPts val="200"/>
              </a:spcBef>
              <a:spcAft>
                <a:spcPts val="200"/>
              </a:spcAft>
            </a:pPr>
            <a:r>
              <a:rPr lang="en-US" dirty="0"/>
              <a:t>Recognize the role the bus plays within the larger MBTA system</a:t>
            </a:r>
          </a:p>
          <a:p>
            <a:pPr marL="525780" indent="-342900">
              <a:spcBef>
                <a:spcPts val="200"/>
              </a:spcBef>
              <a:spcAft>
                <a:spcPts val="200"/>
              </a:spcAft>
            </a:pPr>
            <a:r>
              <a:rPr lang="en-US" dirty="0"/>
              <a:t>Capture speed and reliability improvements from bus lanes and other priority treatments</a:t>
            </a:r>
          </a:p>
          <a:p>
            <a:pPr marL="525780" indent="-342900">
              <a:spcBef>
                <a:spcPts val="200"/>
              </a:spcBef>
              <a:spcAft>
                <a:spcPts val="200"/>
              </a:spcAft>
            </a:pPr>
            <a:r>
              <a:rPr lang="en-US" dirty="0"/>
              <a:t>Value network simplicity (network follows logical travel patterns)</a:t>
            </a:r>
          </a:p>
          <a:p>
            <a:pPr marL="525780" indent="-342900">
              <a:spcBef>
                <a:spcPts val="200"/>
              </a:spcBef>
              <a:spcAft>
                <a:spcPts val="200"/>
              </a:spcAft>
            </a:pPr>
            <a:r>
              <a:rPr lang="en-US" dirty="0"/>
              <a:t>Value responsible stewardship (i.e. passengers per revenue hour)</a:t>
            </a:r>
          </a:p>
          <a:p>
            <a:endParaRPr lang="en-US" dirty="0"/>
          </a:p>
        </p:txBody>
      </p:sp>
      <p:sp>
        <p:nvSpPr>
          <p:cNvPr id="4" name="Text Placeholder 3"/>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706324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Supplemental Data</a:t>
            </a:r>
          </a:p>
        </p:txBody>
      </p:sp>
      <p:sp>
        <p:nvSpPr>
          <p:cNvPr id="3" name="Content Placeholder 2"/>
          <p:cNvSpPr>
            <a:spLocks noGrp="1"/>
          </p:cNvSpPr>
          <p:nvPr>
            <p:ph type="body" idx="1"/>
          </p:nvPr>
        </p:nvSpPr>
        <p:spPr/>
        <p:txBody>
          <a:bodyPr>
            <a:normAutofit fontScale="77500" lnSpcReduction="20000"/>
          </a:bodyPr>
          <a:lstStyle/>
          <a:p>
            <a:r>
              <a:rPr lang="en-US" dirty="0"/>
              <a:t> MBTA Parking Data </a:t>
            </a:r>
          </a:p>
          <a:p>
            <a:r>
              <a:rPr lang="en-US" dirty="0"/>
              <a:t> RMV ATLAS Data</a:t>
            </a:r>
          </a:p>
          <a:p>
            <a:r>
              <a:rPr lang="en-US" dirty="0"/>
              <a:t> AFC Data, ODX</a:t>
            </a:r>
          </a:p>
          <a:p>
            <a:r>
              <a:rPr lang="en-US" dirty="0"/>
              <a:t> Census data (Rider / ACS)</a:t>
            </a:r>
          </a:p>
          <a:p>
            <a:r>
              <a:rPr lang="en-US" dirty="0"/>
              <a:t> Google Places </a:t>
            </a:r>
          </a:p>
          <a:p>
            <a:r>
              <a:rPr lang="en-US" dirty="0"/>
              <a:t> OD data for The RIDE</a:t>
            </a:r>
          </a:p>
          <a:p>
            <a:r>
              <a:rPr lang="en-US"/>
              <a:t> Surveys </a:t>
            </a:r>
            <a:r>
              <a:rPr lang="en-US" dirty="0"/>
              <a:t>as needed</a:t>
            </a:r>
          </a:p>
          <a:p>
            <a:endParaRPr lang="en-US" dirty="0"/>
          </a:p>
        </p:txBody>
      </p:sp>
    </p:spTree>
    <p:extLst>
      <p:ext uri="{BB962C8B-B14F-4D97-AF65-F5344CB8AC3E}">
        <p14:creationId xmlns:p14="http://schemas.microsoft.com/office/powerpoint/2010/main" val="373859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to Developing Metrics</a:t>
            </a:r>
          </a:p>
        </p:txBody>
      </p:sp>
      <p:sp>
        <p:nvSpPr>
          <p:cNvPr id="3" name="Content Placeholder 2"/>
          <p:cNvSpPr>
            <a:spLocks noGrp="1"/>
          </p:cNvSpPr>
          <p:nvPr>
            <p:ph idx="1"/>
          </p:nvPr>
        </p:nvSpPr>
        <p:spPr/>
        <p:txBody>
          <a:bodyPr>
            <a:normAutofit/>
          </a:bodyPr>
          <a:lstStyle/>
          <a:p>
            <a:pPr marL="0" indent="0">
              <a:spcBef>
                <a:spcPts val="450"/>
              </a:spcBef>
              <a:spcAft>
                <a:spcPts val="450"/>
              </a:spcAft>
              <a:buNone/>
            </a:pPr>
            <a:r>
              <a:rPr lang="en-US" sz="1800" dirty="0"/>
              <a:t>In order for bus service to be successful with the Equity, Environment, and Economy goals, the network should consider what makes transit </a:t>
            </a:r>
          </a:p>
          <a:p>
            <a:pPr marL="0" indent="0">
              <a:buNone/>
            </a:pPr>
            <a:endParaRPr lang="en-US" sz="1800" dirty="0"/>
          </a:p>
        </p:txBody>
      </p:sp>
      <p:sp>
        <p:nvSpPr>
          <p:cNvPr id="6" name="TextBox 5"/>
          <p:cNvSpPr txBox="1"/>
          <p:nvPr/>
        </p:nvSpPr>
        <p:spPr>
          <a:xfrm>
            <a:off x="1652747" y="2982278"/>
            <a:ext cx="3490722" cy="2167969"/>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257175" indent="-257175">
              <a:spcBef>
                <a:spcPts val="150"/>
              </a:spcBef>
              <a:spcAft>
                <a:spcPts val="150"/>
              </a:spcAft>
              <a:buClr>
                <a:srgbClr val="FFC000"/>
              </a:buClr>
              <a:buFont typeface="Franklin Gothic Book" panose="020B0503020102020204" pitchFamily="34" charset="0"/>
              <a:buChar char="»"/>
            </a:pPr>
            <a:r>
              <a:rPr lang="en-US" dirty="0">
                <a:solidFill>
                  <a:schemeClr val="tx2"/>
                </a:solidFill>
              </a:rPr>
              <a:t>Trip time</a:t>
            </a:r>
          </a:p>
          <a:p>
            <a:pPr marL="257175" indent="-257175">
              <a:spcBef>
                <a:spcPts val="150"/>
              </a:spcBef>
              <a:spcAft>
                <a:spcPts val="150"/>
              </a:spcAft>
              <a:buClr>
                <a:srgbClr val="FFC000"/>
              </a:buClr>
              <a:buFont typeface="Franklin Gothic Book" panose="020B0503020102020204" pitchFamily="34" charset="0"/>
              <a:buChar char="»"/>
            </a:pPr>
            <a:r>
              <a:rPr lang="en-US" dirty="0">
                <a:solidFill>
                  <a:schemeClr val="tx2"/>
                </a:solidFill>
              </a:rPr>
              <a:t>Frequency</a:t>
            </a:r>
          </a:p>
          <a:p>
            <a:pPr marL="257175" indent="-257175">
              <a:spcBef>
                <a:spcPts val="150"/>
              </a:spcBef>
              <a:spcAft>
                <a:spcPts val="150"/>
              </a:spcAft>
              <a:buClr>
                <a:srgbClr val="FFC000"/>
              </a:buClr>
              <a:buFont typeface="Franklin Gothic Book" panose="020B0503020102020204" pitchFamily="34" charset="0"/>
              <a:buChar char="»"/>
            </a:pPr>
            <a:r>
              <a:rPr lang="en-US" dirty="0">
                <a:solidFill>
                  <a:schemeClr val="tx2"/>
                </a:solidFill>
              </a:rPr>
              <a:t>Cost</a:t>
            </a:r>
          </a:p>
          <a:p>
            <a:pPr marL="257175" indent="-257175">
              <a:spcBef>
                <a:spcPts val="150"/>
              </a:spcBef>
              <a:spcAft>
                <a:spcPts val="150"/>
              </a:spcAft>
              <a:buClr>
                <a:srgbClr val="FFC000"/>
              </a:buClr>
              <a:buFont typeface="Franklin Gothic Book" panose="020B0503020102020204" pitchFamily="34" charset="0"/>
              <a:buChar char="»"/>
            </a:pPr>
            <a:r>
              <a:rPr lang="en-US" dirty="0">
                <a:solidFill>
                  <a:schemeClr val="tx2"/>
                </a:solidFill>
              </a:rPr>
              <a:t>Reliability</a:t>
            </a:r>
          </a:p>
          <a:p>
            <a:pPr marL="257175" indent="-257175">
              <a:spcBef>
                <a:spcPts val="150"/>
              </a:spcBef>
              <a:spcAft>
                <a:spcPts val="150"/>
              </a:spcAft>
              <a:buClr>
                <a:srgbClr val="FFC000"/>
              </a:buClr>
              <a:buFont typeface="Franklin Gothic Book" panose="020B0503020102020204" pitchFamily="34" charset="0"/>
              <a:buChar char="»"/>
            </a:pPr>
            <a:r>
              <a:rPr lang="en-US" dirty="0">
                <a:solidFill>
                  <a:schemeClr val="tx2"/>
                </a:solidFill>
              </a:rPr>
              <a:t>First/Last Mile Connections; Coverage</a:t>
            </a:r>
          </a:p>
        </p:txBody>
      </p:sp>
      <p:sp>
        <p:nvSpPr>
          <p:cNvPr id="7" name="Rectangle 6"/>
          <p:cNvSpPr/>
          <p:nvPr/>
        </p:nvSpPr>
        <p:spPr>
          <a:xfrm>
            <a:off x="6324600" y="2549299"/>
            <a:ext cx="3586303" cy="369332"/>
          </a:xfrm>
          <a:prstGeom prst="rect">
            <a:avLst/>
          </a:prstGeom>
        </p:spPr>
        <p:txBody>
          <a:bodyPr wrap="none">
            <a:spAutoFit/>
          </a:bodyPr>
          <a:lstStyle/>
          <a:p>
            <a:pPr>
              <a:spcBef>
                <a:spcPts val="450"/>
              </a:spcBef>
              <a:spcAft>
                <a:spcPts val="450"/>
              </a:spcAft>
            </a:pPr>
            <a:r>
              <a:rPr lang="en-US" b="1" dirty="0">
                <a:solidFill>
                  <a:schemeClr val="tx2"/>
                </a:solidFill>
              </a:rPr>
              <a:t>and what makes it </a:t>
            </a:r>
            <a:r>
              <a:rPr lang="en-US" b="1" i="1" dirty="0" smtClean="0">
                <a:solidFill>
                  <a:schemeClr val="tx2"/>
                </a:solidFill>
              </a:rPr>
              <a:t>competitive</a:t>
            </a:r>
            <a:r>
              <a:rPr lang="en-US" b="1" dirty="0" smtClean="0">
                <a:solidFill>
                  <a:schemeClr val="tx2"/>
                </a:solidFill>
              </a:rPr>
              <a:t> for: </a:t>
            </a:r>
            <a:endParaRPr lang="en-US" b="1" dirty="0">
              <a:solidFill>
                <a:schemeClr val="tx2"/>
              </a:solidFill>
            </a:endParaRPr>
          </a:p>
        </p:txBody>
      </p:sp>
      <p:sp>
        <p:nvSpPr>
          <p:cNvPr id="8" name="Rounded Rectangle 7"/>
          <p:cNvSpPr/>
          <p:nvPr/>
        </p:nvSpPr>
        <p:spPr>
          <a:xfrm>
            <a:off x="5791200" y="2930173"/>
            <a:ext cx="5486400" cy="3575447"/>
          </a:xfrm>
          <a:prstGeom prst="round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700" b="1" dirty="0">
                <a:solidFill>
                  <a:schemeClr val="tx2"/>
                </a:solidFill>
              </a:rPr>
              <a:t>Existing </a:t>
            </a:r>
            <a:r>
              <a:rPr lang="en-US" sz="1700" b="1" dirty="0" smtClean="0">
                <a:solidFill>
                  <a:schemeClr val="tx2"/>
                </a:solidFill>
              </a:rPr>
              <a:t>Transit Trips…</a:t>
            </a:r>
            <a:endParaRPr lang="en-US" sz="1700" b="1" dirty="0">
              <a:solidFill>
                <a:schemeClr val="tx2"/>
              </a:solidFill>
            </a:endParaRPr>
          </a:p>
          <a:p>
            <a:pPr marL="257175" indent="-257175">
              <a:buClr>
                <a:srgbClr val="FFC000"/>
              </a:buClr>
              <a:buFont typeface="Franklin Gothic Book" panose="020B0503020102020204" pitchFamily="34" charset="0"/>
              <a:buChar char="»"/>
            </a:pPr>
            <a:r>
              <a:rPr lang="en-US" sz="1700" dirty="0" smtClean="0">
                <a:solidFill>
                  <a:schemeClr val="tx2"/>
                </a:solidFill>
              </a:rPr>
              <a:t>By everyday </a:t>
            </a:r>
            <a:r>
              <a:rPr lang="en-US" sz="1700" dirty="0" smtClean="0">
                <a:solidFill>
                  <a:schemeClr val="tx2"/>
                </a:solidFill>
              </a:rPr>
              <a:t>riders that use the MBTA to meet some or most of their travel needs</a:t>
            </a:r>
          </a:p>
          <a:p>
            <a:pPr marL="257175" indent="-257175">
              <a:buClr>
                <a:srgbClr val="FFC000"/>
              </a:buClr>
              <a:buFont typeface="Franklin Gothic Book" panose="020B0503020102020204" pitchFamily="34" charset="0"/>
              <a:buChar char="»"/>
            </a:pPr>
            <a:r>
              <a:rPr lang="en-US" sz="1700" dirty="0" smtClean="0">
                <a:solidFill>
                  <a:schemeClr val="tx2"/>
                </a:solidFill>
              </a:rPr>
              <a:t>By people from environmental </a:t>
            </a:r>
            <a:r>
              <a:rPr lang="en-US" sz="1700" dirty="0">
                <a:solidFill>
                  <a:schemeClr val="tx2"/>
                </a:solidFill>
              </a:rPr>
              <a:t>Justice communities</a:t>
            </a:r>
          </a:p>
          <a:p>
            <a:pPr marL="257175" indent="-257175">
              <a:buClr>
                <a:srgbClr val="FFC000"/>
              </a:buClr>
              <a:buFont typeface="Franklin Gothic Book" panose="020B0503020102020204" pitchFamily="34" charset="0"/>
              <a:buChar char="»"/>
            </a:pPr>
            <a:r>
              <a:rPr lang="en-US" sz="1700" dirty="0" smtClean="0">
                <a:solidFill>
                  <a:schemeClr val="tx2"/>
                </a:solidFill>
              </a:rPr>
              <a:t>By people </a:t>
            </a:r>
            <a:r>
              <a:rPr lang="en-US" sz="1700" dirty="0">
                <a:solidFill>
                  <a:schemeClr val="tx2"/>
                </a:solidFill>
              </a:rPr>
              <a:t>with mobility issues</a:t>
            </a:r>
          </a:p>
          <a:p>
            <a:r>
              <a:rPr lang="en-US" sz="1700" b="1" dirty="0">
                <a:solidFill>
                  <a:schemeClr val="tx2"/>
                </a:solidFill>
              </a:rPr>
              <a:t>Potential </a:t>
            </a:r>
            <a:r>
              <a:rPr lang="en-US" sz="1700" b="1" dirty="0" smtClean="0">
                <a:solidFill>
                  <a:schemeClr val="tx2"/>
                </a:solidFill>
              </a:rPr>
              <a:t>Transit Trips…</a:t>
            </a:r>
            <a:endParaRPr lang="en-US" sz="1700" b="1" dirty="0">
              <a:solidFill>
                <a:schemeClr val="tx2"/>
              </a:solidFill>
            </a:endParaRPr>
          </a:p>
          <a:p>
            <a:pPr marL="257175" indent="-257175">
              <a:buClr>
                <a:srgbClr val="FFC000"/>
              </a:buClr>
              <a:buFont typeface="Franklin Gothic Book" panose="020B0503020102020204" pitchFamily="34" charset="0"/>
              <a:buChar char="»"/>
            </a:pPr>
            <a:r>
              <a:rPr lang="en-US" sz="1700" dirty="0" smtClean="0">
                <a:solidFill>
                  <a:schemeClr val="tx2"/>
                </a:solidFill>
              </a:rPr>
              <a:t>By p</a:t>
            </a:r>
            <a:r>
              <a:rPr lang="en-US" sz="1700" dirty="0" smtClean="0">
                <a:solidFill>
                  <a:schemeClr val="tx2"/>
                </a:solidFill>
              </a:rPr>
              <a:t>eople </a:t>
            </a:r>
            <a:r>
              <a:rPr lang="en-US" sz="1700" dirty="0">
                <a:solidFill>
                  <a:schemeClr val="tx2"/>
                </a:solidFill>
              </a:rPr>
              <a:t>who do not </a:t>
            </a:r>
            <a:r>
              <a:rPr lang="en-US" sz="1700" dirty="0" smtClean="0">
                <a:solidFill>
                  <a:schemeClr val="tx2"/>
                </a:solidFill>
              </a:rPr>
              <a:t>frequently use the system, but could</a:t>
            </a:r>
          </a:p>
          <a:p>
            <a:pPr marL="257175" indent="-257175">
              <a:buClr>
                <a:srgbClr val="FFC000"/>
              </a:buClr>
              <a:buFont typeface="Franklin Gothic Book" panose="020B0503020102020204" pitchFamily="34" charset="0"/>
              <a:buChar char="»"/>
            </a:pPr>
            <a:r>
              <a:rPr lang="en-US" sz="1700" dirty="0" smtClean="0">
                <a:solidFill>
                  <a:schemeClr val="tx2"/>
                </a:solidFill>
              </a:rPr>
              <a:t>By people </a:t>
            </a:r>
            <a:r>
              <a:rPr lang="en-US" sz="1700" dirty="0">
                <a:solidFill>
                  <a:schemeClr val="tx2"/>
                </a:solidFill>
              </a:rPr>
              <a:t>whose trip-making patterns are not served by </a:t>
            </a:r>
            <a:r>
              <a:rPr lang="en-US" sz="1700" dirty="0" smtClean="0">
                <a:solidFill>
                  <a:schemeClr val="tx2"/>
                </a:solidFill>
              </a:rPr>
              <a:t>MBTA</a:t>
            </a:r>
          </a:p>
          <a:p>
            <a:pPr marL="257175" indent="-257175">
              <a:buClr>
                <a:srgbClr val="FFC000"/>
              </a:buClr>
              <a:buFont typeface="Franklin Gothic Book" panose="020B0503020102020204" pitchFamily="34" charset="0"/>
              <a:buChar char="»"/>
            </a:pPr>
            <a:r>
              <a:rPr lang="en-US" sz="1700" dirty="0" smtClean="0">
                <a:solidFill>
                  <a:schemeClr val="tx2"/>
                </a:solidFill>
              </a:rPr>
              <a:t>By riders </a:t>
            </a:r>
            <a:r>
              <a:rPr lang="en-US" sz="1700" dirty="0">
                <a:solidFill>
                  <a:schemeClr val="tx2"/>
                </a:solidFill>
              </a:rPr>
              <a:t>that previously used the system </a:t>
            </a:r>
            <a:r>
              <a:rPr lang="en-US" sz="1700" dirty="0" smtClean="0">
                <a:solidFill>
                  <a:schemeClr val="tx2"/>
                </a:solidFill>
              </a:rPr>
              <a:t>more than they do today</a:t>
            </a:r>
            <a:endParaRPr lang="en-US" sz="1700" dirty="0">
              <a:solidFill>
                <a:schemeClr val="tx2"/>
              </a:solidFill>
            </a:endParaRPr>
          </a:p>
        </p:txBody>
      </p:sp>
      <p:sp>
        <p:nvSpPr>
          <p:cNvPr id="4" name="Rectangle 3"/>
          <p:cNvSpPr/>
          <p:nvPr/>
        </p:nvSpPr>
        <p:spPr>
          <a:xfrm>
            <a:off x="1960920" y="2560841"/>
            <a:ext cx="3112390" cy="369332"/>
          </a:xfrm>
          <a:prstGeom prst="rect">
            <a:avLst/>
          </a:prstGeom>
        </p:spPr>
        <p:txBody>
          <a:bodyPr wrap="none">
            <a:spAutoFit/>
          </a:bodyPr>
          <a:lstStyle/>
          <a:p>
            <a:pPr>
              <a:spcBef>
                <a:spcPts val="450"/>
              </a:spcBef>
              <a:spcAft>
                <a:spcPts val="450"/>
              </a:spcAft>
            </a:pPr>
            <a:r>
              <a:rPr lang="en-US" b="1" i="1" dirty="0">
                <a:solidFill>
                  <a:schemeClr val="tx2"/>
                </a:solidFill>
              </a:rPr>
              <a:t>competitive</a:t>
            </a:r>
            <a:r>
              <a:rPr lang="en-US" b="1" dirty="0">
                <a:solidFill>
                  <a:schemeClr val="tx2"/>
                </a:solidFill>
              </a:rPr>
              <a:t> with other modes:</a:t>
            </a:r>
          </a:p>
        </p:txBody>
      </p:sp>
    </p:spTree>
    <p:extLst>
      <p:ext uri="{BB962C8B-B14F-4D97-AF65-F5344CB8AC3E}">
        <p14:creationId xmlns:p14="http://schemas.microsoft.com/office/powerpoint/2010/main" val="1944823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73818" y="1678138"/>
            <a:ext cx="7960783" cy="346249"/>
          </a:xfrm>
          <a:prstGeom prst="rect">
            <a:avLst/>
          </a:prstGeom>
          <a:noFill/>
        </p:spPr>
        <p:txBody>
          <a:bodyPr wrap="square" rtlCol="0">
            <a:spAutoFit/>
          </a:bodyPr>
          <a:lstStyle/>
          <a:p>
            <a:endParaRPr lang="en-US" sz="1650" dirty="0"/>
          </a:p>
        </p:txBody>
      </p:sp>
      <p:sp>
        <p:nvSpPr>
          <p:cNvPr id="3" name="Slide Number Placeholder 2"/>
          <p:cNvSpPr>
            <a:spLocks noGrp="1"/>
          </p:cNvSpPr>
          <p:nvPr>
            <p:ph type="sldNum" sz="quarter" idx="12"/>
          </p:nvPr>
        </p:nvSpPr>
        <p:spPr/>
        <p:txBody>
          <a:bodyPr/>
          <a:lstStyle/>
          <a:p>
            <a:fld id="{4485F292-9D76-424C-B269-B366A47FFBFC}" type="slidenum">
              <a:rPr lang="en-US" smtClean="0"/>
              <a:t>5</a:t>
            </a:fld>
            <a:endParaRPr lang="en-US"/>
          </a:p>
        </p:txBody>
      </p:sp>
      <p:sp>
        <p:nvSpPr>
          <p:cNvPr id="9" name="Text Placeholder 8"/>
          <p:cNvSpPr>
            <a:spLocks noGrp="1"/>
          </p:cNvSpPr>
          <p:nvPr>
            <p:ph type="body" sz="quarter" idx="19"/>
          </p:nvPr>
        </p:nvSpPr>
        <p:spPr/>
        <p:txBody>
          <a:bodyPr/>
          <a:lstStyle/>
          <a:p>
            <a:endParaRPr lang="en-US"/>
          </a:p>
        </p:txBody>
      </p:sp>
      <p:sp>
        <p:nvSpPr>
          <p:cNvPr id="8" name="TextBox 7"/>
          <p:cNvSpPr txBox="1"/>
          <p:nvPr/>
        </p:nvSpPr>
        <p:spPr>
          <a:xfrm>
            <a:off x="457201" y="1633319"/>
            <a:ext cx="3886200" cy="483014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spcBef>
                <a:spcPts val="150"/>
              </a:spcBef>
              <a:spcAft>
                <a:spcPts val="150"/>
              </a:spcAft>
            </a:pPr>
            <a:r>
              <a:rPr lang="en-US" b="1" dirty="0"/>
              <a:t>The Task Force identified the following considerations for competitiveness:</a:t>
            </a:r>
          </a:p>
          <a:p>
            <a:pPr marL="257175" indent="-257175">
              <a:spcBef>
                <a:spcPts val="150"/>
              </a:spcBef>
              <a:spcAft>
                <a:spcPts val="150"/>
              </a:spcAft>
              <a:buFont typeface="Arial" panose="020B0604020202020204" pitchFamily="34" charset="0"/>
              <a:buChar char="•"/>
            </a:pPr>
            <a:r>
              <a:rPr lang="en-US" dirty="0"/>
              <a:t>Trip time</a:t>
            </a:r>
          </a:p>
          <a:p>
            <a:pPr marL="257175" indent="-257175">
              <a:spcBef>
                <a:spcPts val="150"/>
              </a:spcBef>
              <a:spcAft>
                <a:spcPts val="150"/>
              </a:spcAft>
              <a:buFont typeface="Arial" panose="020B0604020202020204" pitchFamily="34" charset="0"/>
              <a:buChar char="•"/>
            </a:pPr>
            <a:r>
              <a:rPr lang="en-US" dirty="0"/>
              <a:t>Frequency</a:t>
            </a:r>
          </a:p>
          <a:p>
            <a:pPr marL="257175" indent="-257175">
              <a:spcBef>
                <a:spcPts val="150"/>
              </a:spcBef>
              <a:spcAft>
                <a:spcPts val="150"/>
              </a:spcAft>
              <a:buFont typeface="Arial" panose="020B0604020202020204" pitchFamily="34" charset="0"/>
              <a:buChar char="•"/>
            </a:pPr>
            <a:r>
              <a:rPr lang="en-US" dirty="0"/>
              <a:t>Cost</a:t>
            </a:r>
          </a:p>
          <a:p>
            <a:pPr marL="257175" indent="-257175">
              <a:spcBef>
                <a:spcPts val="150"/>
              </a:spcBef>
              <a:spcAft>
                <a:spcPts val="150"/>
              </a:spcAft>
              <a:buFont typeface="Arial" panose="020B0604020202020204" pitchFamily="34" charset="0"/>
              <a:buChar char="•"/>
            </a:pPr>
            <a:r>
              <a:rPr lang="en-US" dirty="0"/>
              <a:t>Span of service</a:t>
            </a:r>
          </a:p>
          <a:p>
            <a:pPr marL="257175" indent="-257175">
              <a:spcBef>
                <a:spcPts val="150"/>
              </a:spcBef>
              <a:spcAft>
                <a:spcPts val="150"/>
              </a:spcAft>
              <a:buFont typeface="Arial" panose="020B0604020202020204" pitchFamily="34" charset="0"/>
              <a:buChar char="•"/>
            </a:pPr>
            <a:r>
              <a:rPr lang="en-US" dirty="0"/>
              <a:t>Reliability</a:t>
            </a:r>
          </a:p>
          <a:p>
            <a:pPr marL="257175" indent="-257175">
              <a:spcBef>
                <a:spcPts val="150"/>
              </a:spcBef>
              <a:spcAft>
                <a:spcPts val="150"/>
              </a:spcAft>
              <a:buFont typeface="Arial" panose="020B0604020202020204" pitchFamily="34" charset="0"/>
              <a:buChar char="•"/>
            </a:pPr>
            <a:r>
              <a:rPr lang="en-US" dirty="0"/>
              <a:t>Comfort</a:t>
            </a:r>
          </a:p>
          <a:p>
            <a:pPr marL="257175" indent="-257175">
              <a:spcBef>
                <a:spcPts val="150"/>
              </a:spcBef>
              <a:spcAft>
                <a:spcPts val="150"/>
              </a:spcAft>
              <a:buFont typeface="Arial" panose="020B0604020202020204" pitchFamily="34" charset="0"/>
              <a:buChar char="•"/>
            </a:pPr>
            <a:r>
              <a:rPr lang="en-US" dirty="0"/>
              <a:t>Simplicity of Network</a:t>
            </a:r>
          </a:p>
          <a:p>
            <a:pPr marL="257175" indent="-257175">
              <a:spcBef>
                <a:spcPts val="150"/>
              </a:spcBef>
              <a:spcAft>
                <a:spcPts val="150"/>
              </a:spcAft>
              <a:buFont typeface="Arial" panose="020B0604020202020204" pitchFamily="34" charset="0"/>
              <a:buChar char="•"/>
            </a:pPr>
            <a:r>
              <a:rPr lang="en-US" dirty="0"/>
              <a:t>Transfers</a:t>
            </a:r>
          </a:p>
          <a:p>
            <a:pPr marL="257175" indent="-257175">
              <a:spcBef>
                <a:spcPts val="150"/>
              </a:spcBef>
              <a:spcAft>
                <a:spcPts val="150"/>
              </a:spcAft>
              <a:buFont typeface="Arial" panose="020B0604020202020204" pitchFamily="34" charset="0"/>
              <a:buChar char="•"/>
            </a:pPr>
            <a:r>
              <a:rPr lang="en-US" dirty="0"/>
              <a:t>First/Last Mile Connections; Coverage</a:t>
            </a:r>
          </a:p>
          <a:p>
            <a:pPr marL="257175" indent="-257175">
              <a:spcBef>
                <a:spcPts val="150"/>
              </a:spcBef>
              <a:spcAft>
                <a:spcPts val="150"/>
              </a:spcAft>
              <a:buFont typeface="Arial" panose="020B0604020202020204" pitchFamily="34" charset="0"/>
              <a:buChar char="•"/>
            </a:pPr>
            <a:r>
              <a:rPr lang="en-US" dirty="0"/>
              <a:t>Communications</a:t>
            </a:r>
          </a:p>
        </p:txBody>
      </p:sp>
      <p:sp>
        <p:nvSpPr>
          <p:cNvPr id="4" name="Rounded Rectangle 3"/>
          <p:cNvSpPr/>
          <p:nvPr/>
        </p:nvSpPr>
        <p:spPr>
          <a:xfrm>
            <a:off x="4572000" y="1642676"/>
            <a:ext cx="3429000" cy="4126309"/>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450"/>
              </a:spcBef>
            </a:pPr>
            <a:r>
              <a:rPr lang="en-US" b="1" dirty="0"/>
              <a:t>Competitiveness will look different based on origin point (for whom/from where):</a:t>
            </a:r>
          </a:p>
          <a:p>
            <a:pPr marL="257175" indent="-257175">
              <a:spcBef>
                <a:spcPts val="450"/>
              </a:spcBef>
              <a:buFont typeface="Arial" panose="020B0604020202020204" pitchFamily="34" charset="0"/>
              <a:buChar char="•"/>
            </a:pPr>
            <a:r>
              <a:rPr lang="en-US" dirty="0"/>
              <a:t>Existing customers</a:t>
            </a:r>
          </a:p>
          <a:p>
            <a:pPr marL="257175" indent="-257175">
              <a:spcBef>
                <a:spcPts val="450"/>
              </a:spcBef>
              <a:buFont typeface="Arial" panose="020B0604020202020204" pitchFamily="34" charset="0"/>
              <a:buChar char="•"/>
            </a:pPr>
            <a:r>
              <a:rPr lang="en-US" b="1" i="1" dirty="0"/>
              <a:t>Environmental Justice communities</a:t>
            </a:r>
          </a:p>
          <a:p>
            <a:pPr marL="257175" indent="-257175">
              <a:spcBef>
                <a:spcPts val="450"/>
              </a:spcBef>
              <a:buFont typeface="Arial" panose="020B0604020202020204" pitchFamily="34" charset="0"/>
              <a:buChar char="•"/>
            </a:pPr>
            <a:r>
              <a:rPr lang="en-US" b="1" i="1" dirty="0"/>
              <a:t>People with mobility issues</a:t>
            </a:r>
          </a:p>
          <a:p>
            <a:pPr marL="257175" indent="-257175">
              <a:spcBef>
                <a:spcPts val="450"/>
              </a:spcBef>
              <a:buFont typeface="Arial" panose="020B0604020202020204" pitchFamily="34" charset="0"/>
              <a:buChar char="•"/>
            </a:pPr>
            <a:r>
              <a:rPr lang="en-US" dirty="0"/>
              <a:t>Focus40 Priority Places</a:t>
            </a:r>
          </a:p>
          <a:p>
            <a:pPr marL="257175" indent="-257175">
              <a:spcBef>
                <a:spcPts val="450"/>
              </a:spcBef>
              <a:buFont typeface="Arial" panose="020B0604020202020204" pitchFamily="34" charset="0"/>
              <a:buChar char="•"/>
            </a:pPr>
            <a:r>
              <a:rPr lang="en-US" dirty="0"/>
              <a:t>Transit friendly municipalities</a:t>
            </a:r>
          </a:p>
          <a:p>
            <a:pPr marL="257175" indent="-257175">
              <a:spcBef>
                <a:spcPts val="450"/>
              </a:spcBef>
              <a:buFont typeface="Arial" panose="020B0604020202020204" pitchFamily="34" charset="0"/>
              <a:buChar char="•"/>
            </a:pPr>
            <a:r>
              <a:rPr lang="en-US" dirty="0"/>
              <a:t>Dense areas</a:t>
            </a:r>
          </a:p>
          <a:p>
            <a:pPr marL="257175" indent="-257175">
              <a:spcBef>
                <a:spcPts val="450"/>
              </a:spcBef>
              <a:buFont typeface="Arial" panose="020B0604020202020204" pitchFamily="34" charset="0"/>
              <a:buChar char="•"/>
            </a:pPr>
            <a:endParaRPr lang="en-US" sz="1350" dirty="0"/>
          </a:p>
        </p:txBody>
      </p:sp>
      <p:sp>
        <p:nvSpPr>
          <p:cNvPr id="10" name="Title 1"/>
          <p:cNvSpPr>
            <a:spLocks noGrp="1"/>
          </p:cNvSpPr>
          <p:nvPr>
            <p:ph type="title"/>
          </p:nvPr>
        </p:nvSpPr>
        <p:spPr>
          <a:xfrm>
            <a:off x="609600" y="533400"/>
            <a:ext cx="10972800" cy="990600"/>
          </a:xfrm>
        </p:spPr>
        <p:txBody>
          <a:bodyPr/>
          <a:lstStyle/>
          <a:p>
            <a:r>
              <a:rPr lang="en-US" dirty="0"/>
              <a:t>Approach to Developing Metrics</a:t>
            </a:r>
          </a:p>
        </p:txBody>
      </p:sp>
      <p:sp>
        <p:nvSpPr>
          <p:cNvPr id="11" name="Rounded Rectangle 10"/>
          <p:cNvSpPr/>
          <p:nvPr/>
        </p:nvSpPr>
        <p:spPr>
          <a:xfrm>
            <a:off x="8210550" y="1642676"/>
            <a:ext cx="3640668" cy="4028003"/>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spcBef>
                <a:spcPts val="450"/>
              </a:spcBef>
            </a:pPr>
            <a:r>
              <a:rPr lang="en-US" b="1" dirty="0">
                <a:solidFill>
                  <a:schemeClr val="tx1"/>
                </a:solidFill>
              </a:rPr>
              <a:t>Competitiveness will look different based on destinations (to what/to where):</a:t>
            </a:r>
          </a:p>
          <a:p>
            <a:pPr marL="257175" indent="-257175">
              <a:spcBef>
                <a:spcPts val="450"/>
              </a:spcBef>
              <a:buFont typeface="Arial" panose="020B0604020202020204" pitchFamily="34" charset="0"/>
              <a:buChar char="•"/>
            </a:pPr>
            <a:r>
              <a:rPr lang="en-US" dirty="0">
                <a:solidFill>
                  <a:schemeClr val="tx1"/>
                </a:solidFill>
              </a:rPr>
              <a:t>Existing high-demand destinations </a:t>
            </a:r>
          </a:p>
          <a:p>
            <a:pPr marL="257175" indent="-257175">
              <a:spcBef>
                <a:spcPts val="450"/>
              </a:spcBef>
              <a:buFont typeface="Arial" panose="020B0604020202020204" pitchFamily="34" charset="0"/>
              <a:buChar char="•"/>
            </a:pPr>
            <a:r>
              <a:rPr lang="en-US" b="1" i="1" dirty="0">
                <a:solidFill>
                  <a:schemeClr val="tx1"/>
                </a:solidFill>
              </a:rPr>
              <a:t>Important destinations from equity perspective</a:t>
            </a:r>
          </a:p>
          <a:p>
            <a:pPr marL="257175" indent="-257175">
              <a:spcBef>
                <a:spcPts val="450"/>
              </a:spcBef>
              <a:buFont typeface="Arial" panose="020B0604020202020204" pitchFamily="34" charset="0"/>
              <a:buChar char="•"/>
            </a:pPr>
            <a:r>
              <a:rPr lang="en-US" dirty="0">
                <a:solidFill>
                  <a:schemeClr val="tx1"/>
                </a:solidFill>
              </a:rPr>
              <a:t>Destinations from each residence</a:t>
            </a:r>
          </a:p>
          <a:p>
            <a:pPr marL="257175" indent="-257175">
              <a:spcBef>
                <a:spcPts val="450"/>
              </a:spcBef>
              <a:buFont typeface="Arial" panose="020B0604020202020204" pitchFamily="34" charset="0"/>
              <a:buChar char="•"/>
            </a:pPr>
            <a:r>
              <a:rPr lang="en-US" dirty="0">
                <a:solidFill>
                  <a:schemeClr val="tx1"/>
                </a:solidFill>
              </a:rPr>
              <a:t>Competitive destination access for different communities/neighborhoods</a:t>
            </a:r>
          </a:p>
        </p:txBody>
      </p:sp>
    </p:spTree>
    <p:extLst>
      <p:ext uri="{BB962C8B-B14F-4D97-AF65-F5344CB8AC3E}">
        <p14:creationId xmlns:p14="http://schemas.microsoft.com/office/powerpoint/2010/main" val="276120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our universe of Travel?</a:t>
            </a:r>
          </a:p>
        </p:txBody>
      </p:sp>
      <p:sp>
        <p:nvSpPr>
          <p:cNvPr id="3" name="Text Placeholder 2"/>
          <p:cNvSpPr>
            <a:spLocks noGrp="1"/>
          </p:cNvSpPr>
          <p:nvPr>
            <p:ph type="body" idx="1"/>
          </p:nvPr>
        </p:nvSpPr>
        <p:spPr/>
        <p:txBody>
          <a:bodyPr>
            <a:normAutofit fontScale="92500" lnSpcReduction="10000"/>
          </a:bodyPr>
          <a:lstStyle/>
          <a:p>
            <a:r>
              <a:rPr lang="en-US" dirty="0"/>
              <a:t> O-D actual travel data</a:t>
            </a:r>
          </a:p>
          <a:p>
            <a:pPr lvl="1"/>
            <a:r>
              <a:rPr lang="en-US" dirty="0"/>
              <a:t>All purposes</a:t>
            </a:r>
          </a:p>
          <a:p>
            <a:pPr lvl="1"/>
            <a:r>
              <a:rPr lang="en-US" dirty="0"/>
              <a:t>All modes</a:t>
            </a:r>
          </a:p>
          <a:p>
            <a:pPr lvl="1"/>
            <a:r>
              <a:rPr lang="en-US" dirty="0"/>
              <a:t>Expanded to all travel as much as possible, supplemented with additional data where lacking</a:t>
            </a:r>
          </a:p>
          <a:p>
            <a:r>
              <a:rPr lang="en-US" dirty="0"/>
              <a:t> Paths of travel evaluated with different modes</a:t>
            </a:r>
          </a:p>
          <a:p>
            <a:r>
              <a:rPr lang="en-US" dirty="0"/>
              <a:t> Paths of travel compared for competitiveness across modes</a:t>
            </a:r>
          </a:p>
        </p:txBody>
      </p:sp>
    </p:spTree>
    <p:extLst>
      <p:ext uri="{BB962C8B-B14F-4D97-AF65-F5344CB8AC3E}">
        <p14:creationId xmlns:p14="http://schemas.microsoft.com/office/powerpoint/2010/main" val="399160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Trip Planning Tool Evaluation</a:t>
            </a:r>
          </a:p>
        </p:txBody>
      </p:sp>
      <p:sp>
        <p:nvSpPr>
          <p:cNvPr id="3" name="Content Placeholder 2"/>
          <p:cNvSpPr>
            <a:spLocks noGrp="1"/>
          </p:cNvSpPr>
          <p:nvPr>
            <p:ph idx="1"/>
          </p:nvPr>
        </p:nvSpPr>
        <p:spPr/>
        <p:txBody>
          <a:bodyPr/>
          <a:lstStyle/>
          <a:p>
            <a:r>
              <a:rPr lang="en-US" dirty="0"/>
              <a:t>OPMI has identified two possible tools to help analyze the competitiveness of existing and possible OD pairs within the service area </a:t>
            </a:r>
          </a:p>
          <a:p>
            <a:pPr lvl="1"/>
            <a:r>
              <a:rPr lang="en-US" dirty="0"/>
              <a:t>Google API Suite</a:t>
            </a:r>
          </a:p>
          <a:p>
            <a:pPr lvl="1"/>
            <a:r>
              <a:rPr lang="en-US" dirty="0"/>
              <a:t>Open Trip Planner</a:t>
            </a:r>
          </a:p>
          <a:p>
            <a:r>
              <a:rPr lang="en-US" dirty="0"/>
              <a:t>Selecting a proper trip planning tool is essential, as it serves as the foundation of the competitiveness analysis</a:t>
            </a:r>
          </a:p>
          <a:p>
            <a:pPr lvl="1"/>
            <a:r>
              <a:rPr lang="en-US" dirty="0"/>
              <a:t>Key features include:</a:t>
            </a:r>
          </a:p>
          <a:p>
            <a:pPr lvl="2"/>
            <a:r>
              <a:rPr lang="en-US" dirty="0"/>
              <a:t>Customizable (should accept hypothetical networks for evaluation)</a:t>
            </a:r>
          </a:p>
          <a:p>
            <a:pPr lvl="2"/>
            <a:r>
              <a:rPr lang="en-US" dirty="0"/>
              <a:t>Automatable </a:t>
            </a:r>
          </a:p>
          <a:p>
            <a:pPr lvl="2"/>
            <a:r>
              <a:rPr lang="en-US" dirty="0"/>
              <a:t>Accurate travel time predictions</a:t>
            </a:r>
          </a:p>
          <a:p>
            <a:pPr lvl="2"/>
            <a:r>
              <a:rPr lang="en-US" dirty="0"/>
              <a:t>Ability to process multi-modal trips (such as park &amp; ride)</a:t>
            </a:r>
          </a:p>
          <a:p>
            <a:pPr lvl="2"/>
            <a:endParaRPr lang="en-US" dirty="0"/>
          </a:p>
          <a:p>
            <a:pPr lvl="2"/>
            <a:endParaRPr lang="en-US" dirty="0"/>
          </a:p>
          <a:p>
            <a:pPr lvl="2"/>
            <a:endParaRPr lang="en-US" dirty="0"/>
          </a:p>
          <a:p>
            <a:pPr lvl="1"/>
            <a:endParaRPr lang="en-US" dirty="0"/>
          </a:p>
        </p:txBody>
      </p:sp>
    </p:spTree>
    <p:extLst>
      <p:ext uri="{BB962C8B-B14F-4D97-AF65-F5344CB8AC3E}">
        <p14:creationId xmlns:p14="http://schemas.microsoft.com/office/powerpoint/2010/main" val="1760832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Comparison</a:t>
            </a:r>
          </a:p>
        </p:txBody>
      </p:sp>
      <p:graphicFrame>
        <p:nvGraphicFramePr>
          <p:cNvPr id="4" name="Content Placeholder 3"/>
          <p:cNvGraphicFramePr>
            <a:graphicFrameLocks noGrp="1"/>
          </p:cNvGraphicFramePr>
          <p:nvPr>
            <p:ph idx="1"/>
          </p:nvPr>
        </p:nvGraphicFramePr>
        <p:xfrm>
          <a:off x="1981200" y="2057400"/>
          <a:ext cx="8229600" cy="25374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2739772"/>
                    </a:ext>
                  </a:extLst>
                </a:gridCol>
                <a:gridCol w="2743200">
                  <a:extLst>
                    <a:ext uri="{9D8B030D-6E8A-4147-A177-3AD203B41FA5}">
                      <a16:colId xmlns:a16="http://schemas.microsoft.com/office/drawing/2014/main" val="2681525414"/>
                    </a:ext>
                  </a:extLst>
                </a:gridCol>
                <a:gridCol w="2743200">
                  <a:extLst>
                    <a:ext uri="{9D8B030D-6E8A-4147-A177-3AD203B41FA5}">
                      <a16:colId xmlns:a16="http://schemas.microsoft.com/office/drawing/2014/main" val="1638398999"/>
                    </a:ext>
                  </a:extLst>
                </a:gridCol>
              </a:tblGrid>
              <a:tr h="278130">
                <a:tc>
                  <a:txBody>
                    <a:bodyPr/>
                    <a:lstStyle/>
                    <a:p>
                      <a:r>
                        <a:rPr lang="en-US" sz="1400" dirty="0"/>
                        <a:t>Feature</a:t>
                      </a:r>
                    </a:p>
                  </a:txBody>
                  <a:tcPr marL="68580" marR="68580" marT="34290" marB="34290"/>
                </a:tc>
                <a:tc>
                  <a:txBody>
                    <a:bodyPr/>
                    <a:lstStyle/>
                    <a:p>
                      <a:r>
                        <a:rPr lang="en-US" sz="1400" dirty="0"/>
                        <a:t>Google</a:t>
                      </a:r>
                      <a:r>
                        <a:rPr lang="en-US" sz="1400" baseline="0" dirty="0"/>
                        <a:t> API</a:t>
                      </a:r>
                      <a:endParaRPr lang="en-US" sz="1400" dirty="0"/>
                    </a:p>
                  </a:txBody>
                  <a:tcPr marL="68580" marR="68580" marT="34290" marB="34290"/>
                </a:tc>
                <a:tc>
                  <a:txBody>
                    <a:bodyPr/>
                    <a:lstStyle/>
                    <a:p>
                      <a:r>
                        <a:rPr lang="en-US" sz="1400" dirty="0"/>
                        <a:t>Open Trip Planner (OTP)</a:t>
                      </a:r>
                    </a:p>
                  </a:txBody>
                  <a:tcPr marL="68580" marR="68580" marT="34290" marB="34290"/>
                </a:tc>
                <a:extLst>
                  <a:ext uri="{0D108BD9-81ED-4DB2-BD59-A6C34878D82A}">
                    <a16:rowId xmlns:a16="http://schemas.microsoft.com/office/drawing/2014/main" val="2177659453"/>
                  </a:ext>
                </a:extLst>
              </a:tr>
              <a:tr h="278130">
                <a:tc>
                  <a:txBody>
                    <a:bodyPr/>
                    <a:lstStyle/>
                    <a:p>
                      <a:r>
                        <a:rPr lang="en-US" sz="1400" dirty="0"/>
                        <a:t>Customizable</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algn="ct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3900291473"/>
                  </a:ext>
                </a:extLst>
              </a:tr>
              <a:tr h="278130">
                <a:tc>
                  <a:txBody>
                    <a:bodyPr/>
                    <a:lstStyle/>
                    <a:p>
                      <a:r>
                        <a:rPr lang="en-US" sz="1400" dirty="0"/>
                        <a:t>Automatable</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tc>
                  <a:txBody>
                    <a:bodyPr/>
                    <a:lstStyle/>
                    <a:p>
                      <a:pPr algn="ct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1772907494"/>
                  </a:ext>
                </a:extLst>
              </a:tr>
              <a:tr h="278130">
                <a:tc>
                  <a:txBody>
                    <a:bodyPr/>
                    <a:lstStyle/>
                    <a:p>
                      <a:r>
                        <a:rPr lang="en-US" sz="1400" dirty="0"/>
                        <a:t>Trip Routing</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943821004"/>
                  </a:ext>
                </a:extLst>
              </a:tr>
              <a:tr h="278130">
                <a:tc>
                  <a:txBody>
                    <a:bodyPr/>
                    <a:lstStyle/>
                    <a:p>
                      <a:r>
                        <a:rPr lang="en-US" sz="1400" dirty="0"/>
                        <a:t>Robust</a:t>
                      </a:r>
                      <a:r>
                        <a:rPr lang="en-US" sz="1400" baseline="0" dirty="0"/>
                        <a:t> transit time predictions</a:t>
                      </a:r>
                      <a:endParaRPr lang="en-US" sz="1400" dirty="0"/>
                    </a:p>
                  </a:txBody>
                  <a:tcPr marL="68580" marR="68580" marT="34290" marB="34290"/>
                </a:tc>
                <a:tc>
                  <a:txBody>
                    <a:bodyPr/>
                    <a:lstStyle/>
                    <a:p>
                      <a:pPr algn="ctr"/>
                      <a:r>
                        <a:rPr lang="en-US" sz="1400" b="0" i="0" kern="1200" dirty="0">
                          <a:solidFill>
                            <a:schemeClr val="dk1"/>
                          </a:solidFill>
                          <a:effectLst/>
                          <a:latin typeface="+mn-lt"/>
                          <a:ea typeface="+mn-ea"/>
                          <a:cs typeface="+mn-cs"/>
                        </a:rPr>
                        <a:t>✓</a:t>
                      </a:r>
                      <a:endParaRPr lang="en-US" sz="1400" dirty="0"/>
                    </a:p>
                  </a:txBody>
                  <a:tcPr marL="68580" marR="68580" marT="34290" marB="34290"/>
                </a:tc>
                <a:tc>
                  <a:txBody>
                    <a:bodyPr/>
                    <a:lstStyle/>
                    <a:p>
                      <a:pPr algn="ct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629177876"/>
                  </a:ext>
                </a:extLst>
              </a:tr>
              <a:tr h="278130">
                <a:tc>
                  <a:txBody>
                    <a:bodyPr/>
                    <a:lstStyle/>
                    <a:p>
                      <a:r>
                        <a:rPr lang="en-US" sz="1400" dirty="0"/>
                        <a:t>Robust driving time predictions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extLst>
                  <a:ext uri="{0D108BD9-81ED-4DB2-BD59-A6C34878D82A}">
                    <a16:rowId xmlns:a16="http://schemas.microsoft.com/office/drawing/2014/main" val="2099577507"/>
                  </a:ext>
                </a:extLst>
              </a:tr>
              <a:tr h="278130">
                <a:tc>
                  <a:txBody>
                    <a:bodyPr/>
                    <a:lstStyle/>
                    <a:p>
                      <a:r>
                        <a:rPr lang="en-US" sz="1400" dirty="0"/>
                        <a:t>Multi-modal trips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algn="ct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1792959800"/>
                  </a:ext>
                </a:extLst>
              </a:tr>
              <a:tr h="278130">
                <a:tc>
                  <a:txBody>
                    <a:bodyPr/>
                    <a:lstStyle/>
                    <a:p>
                      <a:r>
                        <a:rPr lang="en-US" sz="1400" dirty="0"/>
                        <a:t>Free</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extLst>
                  <a:ext uri="{0D108BD9-81ED-4DB2-BD59-A6C34878D82A}">
                    <a16:rowId xmlns:a16="http://schemas.microsoft.com/office/drawing/2014/main" val="2369907324"/>
                  </a:ext>
                </a:extLst>
              </a:tr>
              <a:tr h="278130">
                <a:tc>
                  <a:txBody>
                    <a:bodyPr/>
                    <a:lstStyle/>
                    <a:p>
                      <a:r>
                        <a:rPr lang="en-US" sz="1400" dirty="0"/>
                        <a:t>Easy</a:t>
                      </a:r>
                      <a:r>
                        <a:rPr lang="en-US" sz="1400" baseline="0" dirty="0"/>
                        <a:t> set-up</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marL="68580" marR="68580" marT="34290" marB="34290"/>
                </a:tc>
                <a:extLst>
                  <a:ext uri="{0D108BD9-81ED-4DB2-BD59-A6C34878D82A}">
                    <a16:rowId xmlns:a16="http://schemas.microsoft.com/office/drawing/2014/main" val="3649467877"/>
                  </a:ext>
                </a:extLst>
              </a:tr>
            </a:tbl>
          </a:graphicData>
        </a:graphic>
      </p:graphicFrame>
    </p:spTree>
    <p:extLst>
      <p:ext uri="{BB962C8B-B14F-4D97-AF65-F5344CB8AC3E}">
        <p14:creationId xmlns:p14="http://schemas.microsoft.com/office/powerpoint/2010/main" val="356759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Trip Planning Tool Evaluation: Conclusion</a:t>
            </a:r>
          </a:p>
        </p:txBody>
      </p:sp>
      <p:sp>
        <p:nvSpPr>
          <p:cNvPr id="3" name="Content Placeholder 2"/>
          <p:cNvSpPr>
            <a:spLocks noGrp="1"/>
          </p:cNvSpPr>
          <p:nvPr>
            <p:ph idx="1"/>
          </p:nvPr>
        </p:nvSpPr>
        <p:spPr/>
        <p:txBody>
          <a:bodyPr/>
          <a:lstStyle/>
          <a:p>
            <a:r>
              <a:rPr lang="en-US" dirty="0"/>
              <a:t>Travel times</a:t>
            </a:r>
          </a:p>
          <a:p>
            <a:pPr lvl="1"/>
            <a:r>
              <a:rPr lang="en-US" dirty="0"/>
              <a:t>Both OTP and the Google API appear to route trips similarly, but both tools predict different travel times</a:t>
            </a:r>
          </a:p>
          <a:p>
            <a:pPr lvl="1"/>
            <a:r>
              <a:rPr lang="en-US" dirty="0"/>
              <a:t>This gap may be closed by adjusting the ‘costs’ being used by OTP</a:t>
            </a:r>
          </a:p>
          <a:p>
            <a:r>
              <a:rPr lang="en-US" dirty="0"/>
              <a:t>Tool selection</a:t>
            </a:r>
          </a:p>
          <a:p>
            <a:pPr lvl="1"/>
            <a:r>
              <a:rPr lang="en-US" dirty="0"/>
              <a:t>Due to its customizability, OTP can serve as a good foundation to build up the desired tool, and seems like the best option for transit routing</a:t>
            </a:r>
          </a:p>
          <a:p>
            <a:pPr lvl="1"/>
            <a:r>
              <a:rPr lang="en-US" dirty="0"/>
              <a:t>It might be necessary to supplement this with Google API data for driving times to better capture the impacts of traffic/congestion on the roads</a:t>
            </a:r>
          </a:p>
          <a:p>
            <a:pPr lvl="1"/>
            <a:endParaRPr lang="en-US" dirty="0"/>
          </a:p>
          <a:p>
            <a:pPr lvl="1"/>
            <a:endParaRPr lang="en-US" dirty="0"/>
          </a:p>
          <a:p>
            <a:endParaRPr lang="en-US" dirty="0"/>
          </a:p>
        </p:txBody>
      </p:sp>
    </p:spTree>
    <p:extLst>
      <p:ext uri="{BB962C8B-B14F-4D97-AF65-F5344CB8AC3E}">
        <p14:creationId xmlns:p14="http://schemas.microsoft.com/office/powerpoint/2010/main" val="3813765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MI">
  <a:themeElements>
    <a:clrScheme name="opm-color">
      <a:dk1>
        <a:srgbClr val="292934"/>
      </a:dk1>
      <a:lt1>
        <a:srgbClr val="FFFFFF"/>
      </a:lt1>
      <a:dk2>
        <a:srgbClr val="000000"/>
      </a:dk2>
      <a:lt2>
        <a:srgbClr val="FFFFFF"/>
      </a:lt2>
      <a:accent1>
        <a:srgbClr val="21A899"/>
      </a:accent1>
      <a:accent2>
        <a:srgbClr val="FFD852"/>
      </a:accent2>
      <a:accent3>
        <a:srgbClr val="27304D"/>
      </a:accent3>
      <a:accent4>
        <a:srgbClr val="4C5A6A"/>
      </a:accent4>
      <a:accent5>
        <a:srgbClr val="8256A5"/>
      </a:accent5>
      <a:accent6>
        <a:srgbClr val="E46C0A"/>
      </a:accent6>
      <a:hlink>
        <a:srgbClr val="0000FF"/>
      </a:hlink>
      <a:folHlink>
        <a:srgbClr val="80008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1_OPMI">
  <a:themeElements>
    <a:clrScheme name="opm-color">
      <a:dk1>
        <a:srgbClr val="292934"/>
      </a:dk1>
      <a:lt1>
        <a:srgbClr val="FFFFFF"/>
      </a:lt1>
      <a:dk2>
        <a:srgbClr val="000000"/>
      </a:dk2>
      <a:lt2>
        <a:srgbClr val="FFFFFF"/>
      </a:lt2>
      <a:accent1>
        <a:srgbClr val="21A899"/>
      </a:accent1>
      <a:accent2>
        <a:srgbClr val="FFD852"/>
      </a:accent2>
      <a:accent3>
        <a:srgbClr val="27304D"/>
      </a:accent3>
      <a:accent4>
        <a:srgbClr val="4C5A6A"/>
      </a:accent4>
      <a:accent5>
        <a:srgbClr val="8256A5"/>
      </a:accent5>
      <a:accent6>
        <a:srgbClr val="E46C0A"/>
      </a:accent6>
      <a:hlink>
        <a:srgbClr val="0000FF"/>
      </a:hlink>
      <a:folHlink>
        <a:srgbClr val="800080"/>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OPMI</Template>
  <TotalTime>2661</TotalTime>
  <Words>2177</Words>
  <Application>Microsoft Office PowerPoint</Application>
  <PresentationFormat>Widescreen</PresentationFormat>
  <Paragraphs>269</Paragraphs>
  <Slides>30</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Franklin Gothic Book</vt:lpstr>
      <vt:lpstr>Franklin Gothic Medium</vt:lpstr>
      <vt:lpstr>OPMI</vt:lpstr>
      <vt:lpstr>1_OPMI</vt:lpstr>
      <vt:lpstr>MBTA Network Redesign </vt:lpstr>
      <vt:lpstr>Proposed Network Level Goals</vt:lpstr>
      <vt:lpstr>Philosophy for Developing Metrics</vt:lpstr>
      <vt:lpstr>Approach to Developing Metrics</vt:lpstr>
      <vt:lpstr>Approach to Developing Metrics</vt:lpstr>
      <vt:lpstr>What is our universe of Travel?</vt:lpstr>
      <vt:lpstr>Trip Planning Tool Evaluation</vt:lpstr>
      <vt:lpstr>Tool Comparison</vt:lpstr>
      <vt:lpstr>Trip Planning Tool Evaluation: Conclusion</vt:lpstr>
      <vt:lpstr>Current Trip Travel Time Competitiveness</vt:lpstr>
      <vt:lpstr>What is this metric and why?</vt:lpstr>
      <vt:lpstr>Methodology: Current Competitiveness</vt:lpstr>
      <vt:lpstr>Methodology: Threshold Example</vt:lpstr>
      <vt:lpstr>Example</vt:lpstr>
      <vt:lpstr>Equity Methodology Ideas</vt:lpstr>
      <vt:lpstr>Outstanding Questions</vt:lpstr>
      <vt:lpstr>Competitive Access to High-Demand Destinations</vt:lpstr>
      <vt:lpstr>What is this metric and why?</vt:lpstr>
      <vt:lpstr>What does Regional Access looks like?</vt:lpstr>
      <vt:lpstr>Methodology</vt:lpstr>
      <vt:lpstr>Regional Travel Locations</vt:lpstr>
      <vt:lpstr>Regional Travel Locations</vt:lpstr>
      <vt:lpstr>Local Travel Locations</vt:lpstr>
      <vt:lpstr>Outstanding Questions</vt:lpstr>
      <vt:lpstr>Carbon Emissions</vt:lpstr>
      <vt:lpstr>What is this metric and why?</vt:lpstr>
      <vt:lpstr>Methodology</vt:lpstr>
      <vt:lpstr>Equity Methodology Ideas</vt:lpstr>
      <vt:lpstr>Outstanding Questions</vt:lpstr>
      <vt:lpstr>Supplemental Data</vt:lpstr>
    </vt:vector>
  </TitlesOfParts>
  <Company>MassDOT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DOT</dc:creator>
  <cp:lastModifiedBy>Osio-Norgaard, Joaquin</cp:lastModifiedBy>
  <cp:revision>64</cp:revision>
  <dcterms:created xsi:type="dcterms:W3CDTF">2016-10-11T15:45:33Z</dcterms:created>
  <dcterms:modified xsi:type="dcterms:W3CDTF">2019-06-19T16:18:32Z</dcterms:modified>
</cp:coreProperties>
</file>